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92" r:id="rId3"/>
    <p:sldId id="289" r:id="rId4"/>
    <p:sldId id="291" r:id="rId5"/>
    <p:sldId id="294" r:id="rId6"/>
    <p:sldId id="295" r:id="rId7"/>
    <p:sldId id="290" r:id="rId8"/>
    <p:sldId id="293" r:id="rId9"/>
    <p:sldId id="296" r:id="rId10"/>
    <p:sldId id="297" r:id="rId11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B457-2981-49A1-9D86-B3CDFED35B6C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fld id="{F835F808-DB78-4548-A209-C6D504FAF694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305198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3465-1459-45AC-9F01-D39B0B4709D8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EEEB3-1657-4274-88EA-DC21B9DCCC76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90251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8CA4-8B3E-4BF3-BF2E-655E42B2C6D3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30D5C-D38F-479D-A1AD-C0A82FB1BD7E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5037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E99E-9CC6-42B7-8107-F5C733EF7E89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7409993-7413-4D78-8E93-813744BFF8DF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25611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5ADE-E152-455B-B2FF-E9B2DE76CD28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7EF89-0D97-467A-B9F9-E64E77451E3F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397188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D5B3F-2962-4176-B12D-770FC5EBF006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9992880-E740-4502-87AF-2D5AFC245188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3987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0632-7561-435F-857D-0EB65BB81533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E8767F7-C209-463A-813D-4986EC20E343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50374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CA5F-C20F-4B20-B841-97FA02570044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9E05C-E580-4F50-9CD9-71730BD6AE52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736554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FA96-D631-4868-81C8-A227B87AF80C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13D65-DD86-4CE3-BCE7-EA4BA663C512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396586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5A1B-2BD0-4C1F-8F32-0F01529B5C5C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54F2-94DF-42E2-B6CE-788F07606067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26000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CB0EA-D5C6-4318-A90C-E07D93C4A44B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D0957-0F39-4C02-A2B6-92DA833331FD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25260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3B60-9A6D-4202-A7CD-633CE97551B7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3940A-2F29-4F57-9767-ACB912DA0931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6881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8C51-5350-466C-B6C9-8576D7A171CA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995E2-33B8-48BA-8D8D-C0BD48F68BC8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16819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9A69-7B7F-4757-BFA4-0C9FD31F8855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68FF7-0A5A-46B3-93DA-4B7AF848016B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33437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6FB1-0201-4E7C-94FE-F4BEA74AE674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38DEE-3529-464C-BCB7-1C3D2110AC61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14118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78D2-34FC-45D5-8725-5E06279F53F1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FEBEC-CF31-44DC-804E-9D10DE09047E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27327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607B-0BBB-48DE-A499-660395C09FF1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01B21-DCB2-409C-8004-F7ABA4537A1C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92311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D25DF6A-28B5-43AD-B106-C8A279DC5C94}" type="datetimeFigureOut">
              <a:rPr lang="es-CL"/>
              <a:pPr>
                <a:defRPr/>
              </a:pPr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fld id="{00293A2F-B7F3-49FB-8023-E8BF189F015B}" type="slidenum">
              <a:rPr lang="es-CL" altLang="es-ES"/>
              <a:pPr/>
              <a:t>‹Nº›</a:t>
            </a:fld>
            <a:endParaRPr lang="es-CL" alt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2 Imagen" descr="Image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988840"/>
            <a:ext cx="5714228" cy="2232248"/>
          </a:xfrm>
          <a:prstGeom prst="rect">
            <a:avLst/>
          </a:prstGeom>
          <a:effectLst/>
        </p:spPr>
        <p:txBody>
          <a:bodyPr anchor="b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s-CL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s-CL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CL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 carta formal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332656"/>
            <a:ext cx="87129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Actividad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675" name="5 CuadroTexto"/>
          <p:cNvSpPr txBox="1">
            <a:spLocks noChangeArrowheads="1"/>
          </p:cNvSpPr>
          <p:nvPr/>
        </p:nvSpPr>
        <p:spPr bwMode="auto">
          <a:xfrm>
            <a:off x="468313" y="1773238"/>
            <a:ext cx="8207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ES">
                <a:solidFill>
                  <a:schemeClr val="bg1"/>
                </a:solidFill>
              </a:rPr>
              <a:t>Realice la </a:t>
            </a:r>
            <a:r>
              <a:rPr lang="es-CL" altLang="es-ES" b="1">
                <a:solidFill>
                  <a:schemeClr val="bg1"/>
                </a:solidFill>
              </a:rPr>
              <a:t>planificación</a:t>
            </a:r>
            <a:r>
              <a:rPr lang="es-CL" altLang="es-ES">
                <a:solidFill>
                  <a:schemeClr val="bg1"/>
                </a:solidFill>
              </a:rPr>
              <a:t> de su carta formal considerando los siguientes aspectos estudiados en clases:</a:t>
            </a:r>
          </a:p>
          <a:p>
            <a:pPr eaLnBrk="1" hangingPunct="1"/>
            <a:endParaRPr lang="es-CL" altLang="es-ES">
              <a:solidFill>
                <a:schemeClr val="bg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ES">
                <a:solidFill>
                  <a:schemeClr val="bg1"/>
                </a:solidFill>
              </a:rPr>
              <a:t> </a:t>
            </a:r>
            <a:r>
              <a:rPr lang="es-CL" altLang="es-ES" b="1">
                <a:solidFill>
                  <a:schemeClr val="bg1"/>
                </a:solidFill>
              </a:rPr>
              <a:t>Pregúntate: </a:t>
            </a:r>
            <a:r>
              <a:rPr lang="es-CL" altLang="es-ES">
                <a:solidFill>
                  <a:schemeClr val="bg1"/>
                </a:solidFill>
              </a:rPr>
              <a:t>¿Cuál es la meta de esta carta formal que deseo enviar?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ES">
                <a:solidFill>
                  <a:schemeClr val="bg1"/>
                </a:solidFill>
              </a:rPr>
              <a:t> </a:t>
            </a:r>
            <a:r>
              <a:rPr lang="es-CL" altLang="es-ES" b="1">
                <a:solidFill>
                  <a:schemeClr val="bg1"/>
                </a:solidFill>
              </a:rPr>
              <a:t>Reúne información: </a:t>
            </a:r>
            <a:r>
              <a:rPr lang="es-CL" altLang="es-ES">
                <a:solidFill>
                  <a:schemeClr val="bg1"/>
                </a:solidFill>
              </a:rPr>
              <a:t>Información extra que necesites: datos, fechas, números, nombres, lugares, etc.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ES">
                <a:solidFill>
                  <a:schemeClr val="bg1"/>
                </a:solidFill>
              </a:rPr>
              <a:t> </a:t>
            </a:r>
            <a:r>
              <a:rPr lang="es-CL" altLang="es-ES" b="1">
                <a:solidFill>
                  <a:schemeClr val="bg1"/>
                </a:solidFill>
              </a:rPr>
              <a:t>Elabora una lista: </a:t>
            </a:r>
            <a:r>
              <a:rPr lang="es-CL" altLang="es-ES">
                <a:solidFill>
                  <a:schemeClr val="bg1"/>
                </a:solidFill>
              </a:rPr>
              <a:t>En orden de relevancia, los puntos que deseas tratar en tu carta. Luego de repasarlos, decide cuáles no son importantes. La concisión es vital.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ES" b="1">
                <a:solidFill>
                  <a:schemeClr val="bg1"/>
                </a:solidFill>
              </a:rPr>
              <a:t> Esquematiza:</a:t>
            </a:r>
            <a:r>
              <a:rPr lang="es-CL" altLang="es-ES">
                <a:solidFill>
                  <a:schemeClr val="bg1"/>
                </a:solidFill>
              </a:rPr>
              <a:t> Realiza un esquema o borrador e incluye en él los puntos que deseas tratar.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L" altLang="es-ES">
              <a:solidFill>
                <a:schemeClr val="bg1"/>
              </a:solidFill>
            </a:endParaRPr>
          </a:p>
          <a:p>
            <a:pPr algn="just" eaLnBrk="1" hangingPunct="1"/>
            <a:r>
              <a:rPr lang="es-CL" altLang="es-ES" b="1">
                <a:solidFill>
                  <a:schemeClr val="bg1"/>
                </a:solidFill>
              </a:rPr>
              <a:t>Nota: </a:t>
            </a:r>
            <a:r>
              <a:rPr lang="es-CL" altLang="es-ES">
                <a:solidFill>
                  <a:schemeClr val="bg1"/>
                </a:solidFill>
              </a:rPr>
              <a:t>No debe redactar aún su carta formal, ya que la próxima clase pasaremos a la segunda etapa del proceso de escritura, es decir, la redacción.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CL" altLang="es-ES">
              <a:solidFill>
                <a:schemeClr val="bg1"/>
              </a:solidFill>
            </a:endParaRPr>
          </a:p>
          <a:p>
            <a:pPr eaLnBrk="1" hangingPunct="1"/>
            <a:endParaRPr lang="es-CL" altLang="es-ES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CL" alt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rta formal: características, partes y ejemplos - Life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Carta Informal &gt; Formatos y Ejemplos | Word para Impri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 descr="niña pensando Imagen Descargar_PRF Gráficos 401477162_PNG Imag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2 CuadroTexto"/>
          <p:cNvSpPr txBox="1">
            <a:spLocks noChangeArrowheads="1"/>
          </p:cNvSpPr>
          <p:nvPr/>
        </p:nvSpPr>
        <p:spPr bwMode="auto">
          <a:xfrm>
            <a:off x="2411413" y="620713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ES" sz="2400">
                <a:solidFill>
                  <a:schemeClr val="bg1"/>
                </a:solidFill>
              </a:rPr>
              <a:t>¿Qué es la carta formal?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Profesora profesora cartoon.svg - Descargar PNG/SVG transpa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2492375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5962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5 CuadroTexto"/>
          <p:cNvSpPr txBox="1">
            <a:spLocks noChangeArrowheads="1"/>
          </p:cNvSpPr>
          <p:nvPr/>
        </p:nvSpPr>
        <p:spPr bwMode="auto">
          <a:xfrm>
            <a:off x="3059113" y="981075"/>
            <a:ext cx="51133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ES" sz="2400"/>
              <a:t>La carta formal es un documento que se redacta con lenguaje formal, pues por lo general va dirigida a una persona con cierta jerarquía. La intención es comunicar un hecho en particular de manera clara y precisa.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3" y="1412776"/>
            <a:ext cx="396044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Elementos de una</a:t>
            </a:r>
          </a:p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carta formal</a:t>
            </a:r>
          </a:p>
        </p:txBody>
      </p:sp>
      <p:sp>
        <p:nvSpPr>
          <p:cNvPr id="6" name="5 Pergamino horizontal"/>
          <p:cNvSpPr/>
          <p:nvPr/>
        </p:nvSpPr>
        <p:spPr>
          <a:xfrm>
            <a:off x="4067175" y="188913"/>
            <a:ext cx="2881313" cy="177323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Destinatario: </a:t>
            </a:r>
            <a:r>
              <a:rPr lang="es-CL" dirty="0">
                <a:solidFill>
                  <a:schemeClr val="bg1"/>
                </a:solidFill>
              </a:rPr>
              <a:t>Nombre de la persona a la que va dirigida la carta y su ocupación.</a:t>
            </a:r>
          </a:p>
        </p:txBody>
      </p:sp>
      <p:sp>
        <p:nvSpPr>
          <p:cNvPr id="7" name="6 Pergamino horizontal"/>
          <p:cNvSpPr/>
          <p:nvPr/>
        </p:nvSpPr>
        <p:spPr>
          <a:xfrm>
            <a:off x="5508625" y="1484313"/>
            <a:ext cx="2735263" cy="177323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Fecha:</a:t>
            </a:r>
            <a:r>
              <a:rPr lang="es-CL" dirty="0">
                <a:solidFill>
                  <a:schemeClr val="bg1"/>
                </a:solidFill>
              </a:rPr>
              <a:t> Ciudad, número de día, mes y año.</a:t>
            </a:r>
          </a:p>
        </p:txBody>
      </p:sp>
      <p:sp>
        <p:nvSpPr>
          <p:cNvPr id="8" name="7 Pergamino horizontal"/>
          <p:cNvSpPr/>
          <p:nvPr/>
        </p:nvSpPr>
        <p:spPr>
          <a:xfrm>
            <a:off x="4067175" y="2924175"/>
            <a:ext cx="2808288" cy="1846263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sz="1600" b="1" dirty="0">
                <a:solidFill>
                  <a:schemeClr val="bg1"/>
                </a:solidFill>
              </a:rPr>
              <a:t>Encabezado:</a:t>
            </a:r>
            <a:r>
              <a:rPr lang="es-CL" sz="1600" dirty="0">
                <a:solidFill>
                  <a:schemeClr val="bg1"/>
                </a:solidFill>
              </a:rPr>
              <a:t> Establecer cuál es el objetivo de la carta o cuál es la razón por la que se escribe. También puede ir acompañado de un saludo.</a:t>
            </a:r>
          </a:p>
        </p:txBody>
      </p:sp>
      <p:sp>
        <p:nvSpPr>
          <p:cNvPr id="9" name="8 Pergamino horizontal"/>
          <p:cNvSpPr/>
          <p:nvPr/>
        </p:nvSpPr>
        <p:spPr>
          <a:xfrm>
            <a:off x="5508625" y="4292600"/>
            <a:ext cx="2735263" cy="1773238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Asunto: </a:t>
            </a:r>
            <a:r>
              <a:rPr lang="es-CL" dirty="0">
                <a:solidFill>
                  <a:schemeClr val="bg1"/>
                </a:solidFill>
              </a:rPr>
              <a:t>Se da a conocer el contenido de la carta, utilizando un lenguaje formal.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3" y="1412776"/>
            <a:ext cx="396044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Elementos de una</a:t>
            </a:r>
          </a:p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carta formal</a:t>
            </a:r>
          </a:p>
        </p:txBody>
      </p:sp>
      <p:sp>
        <p:nvSpPr>
          <p:cNvPr id="6" name="5 Pergamino horizontal"/>
          <p:cNvSpPr/>
          <p:nvPr/>
        </p:nvSpPr>
        <p:spPr>
          <a:xfrm>
            <a:off x="4067175" y="0"/>
            <a:ext cx="3744913" cy="1773238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Conclusión:</a:t>
            </a:r>
            <a:r>
              <a:rPr lang="es-CL" dirty="0">
                <a:solidFill>
                  <a:schemeClr val="bg1"/>
                </a:solidFill>
              </a:rPr>
              <a:t> Se utiliza para terminar la carta. Puede contener una petición, un agradecimiento , un recordatorio, etc.</a:t>
            </a:r>
          </a:p>
        </p:txBody>
      </p:sp>
      <p:sp>
        <p:nvSpPr>
          <p:cNvPr id="10" name="9 Pergamino horizontal"/>
          <p:cNvSpPr/>
          <p:nvPr/>
        </p:nvSpPr>
        <p:spPr>
          <a:xfrm>
            <a:off x="5292725" y="1557338"/>
            <a:ext cx="3455988" cy="177165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Despedida:</a:t>
            </a:r>
            <a:r>
              <a:rPr lang="es-CL" dirty="0">
                <a:solidFill>
                  <a:schemeClr val="bg1"/>
                </a:solidFill>
              </a:rPr>
              <a:t> Hay que despedirse de manera sencilla , sin rebuscar demasiado la frase intentando ser cortés.</a:t>
            </a:r>
          </a:p>
        </p:txBody>
      </p:sp>
      <p:sp>
        <p:nvSpPr>
          <p:cNvPr id="11" name="10 Pergamino horizontal"/>
          <p:cNvSpPr/>
          <p:nvPr/>
        </p:nvSpPr>
        <p:spPr>
          <a:xfrm>
            <a:off x="4067175" y="3284538"/>
            <a:ext cx="3673475" cy="177323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Firma:</a:t>
            </a:r>
            <a:r>
              <a:rPr lang="es-CL" dirty="0">
                <a:solidFill>
                  <a:schemeClr val="bg1"/>
                </a:solidFill>
              </a:rPr>
              <a:t> Esta es muy importante, pues indica quién ha escrito la carta y se responsabiliza de ella. La firma incluye los datos de quien envía la carta (remitente).</a:t>
            </a:r>
          </a:p>
        </p:txBody>
      </p:sp>
      <p:sp>
        <p:nvSpPr>
          <p:cNvPr id="12" name="11 Pergamino horizontal"/>
          <p:cNvSpPr/>
          <p:nvPr/>
        </p:nvSpPr>
        <p:spPr>
          <a:xfrm>
            <a:off x="5292725" y="4868863"/>
            <a:ext cx="3671888" cy="177323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</a:rPr>
              <a:t>Nombre completo.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</a:rPr>
              <a:t>Teléfono de contacto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</a:rPr>
              <a:t>Correo electrónico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</a:rPr>
              <a:t>Firma personal (se recomienda sea en tinta azul)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56" y="332656"/>
            <a:ext cx="626325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Planeación de una</a:t>
            </a:r>
          </a:p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carta formal</a:t>
            </a:r>
          </a:p>
        </p:txBody>
      </p:sp>
      <p:pic>
        <p:nvPicPr>
          <p:cNvPr id="26627" name="Picture 11" descr="Profesora profesora cartoon.svg - Descargar PNG/SVG transpa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2420938"/>
            <a:ext cx="48768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Pentágono"/>
          <p:cNvSpPr/>
          <p:nvPr/>
        </p:nvSpPr>
        <p:spPr>
          <a:xfrm>
            <a:off x="3203575" y="2205038"/>
            <a:ext cx="5616575" cy="936625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Pregúntate: </a:t>
            </a:r>
            <a:r>
              <a:rPr lang="es-CL" dirty="0">
                <a:solidFill>
                  <a:schemeClr val="bg1"/>
                </a:solidFill>
              </a:rPr>
              <a:t>¿Cuál es la meta de esta carta formal que deseo enviar?</a:t>
            </a:r>
          </a:p>
        </p:txBody>
      </p:sp>
      <p:sp>
        <p:nvSpPr>
          <p:cNvPr id="7" name="6 Pentágono"/>
          <p:cNvSpPr/>
          <p:nvPr/>
        </p:nvSpPr>
        <p:spPr>
          <a:xfrm>
            <a:off x="3203575" y="3357563"/>
            <a:ext cx="5616575" cy="935037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Reúne información: </a:t>
            </a:r>
            <a:r>
              <a:rPr lang="es-CL" dirty="0">
                <a:solidFill>
                  <a:schemeClr val="bg1"/>
                </a:solidFill>
              </a:rPr>
              <a:t>Información extra que necesites: datos, fechas, números, nombres, lugares, etc.</a:t>
            </a:r>
          </a:p>
        </p:txBody>
      </p:sp>
      <p:sp>
        <p:nvSpPr>
          <p:cNvPr id="8" name="7 Pentágono"/>
          <p:cNvSpPr/>
          <p:nvPr/>
        </p:nvSpPr>
        <p:spPr>
          <a:xfrm>
            <a:off x="3203575" y="4508500"/>
            <a:ext cx="5616575" cy="93662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Elabora una lista: </a:t>
            </a:r>
            <a:r>
              <a:rPr lang="es-CL" dirty="0">
                <a:solidFill>
                  <a:schemeClr val="bg1"/>
                </a:solidFill>
              </a:rPr>
              <a:t>En orden de relevancia, los puntos que deseas tratar en tu carta. Luego de repasarlos, decide cuáles no son importantes. La concisión es vital. </a:t>
            </a:r>
          </a:p>
        </p:txBody>
      </p:sp>
      <p:sp>
        <p:nvSpPr>
          <p:cNvPr id="9" name="8 Pentágono"/>
          <p:cNvSpPr/>
          <p:nvPr/>
        </p:nvSpPr>
        <p:spPr>
          <a:xfrm>
            <a:off x="3203575" y="5589588"/>
            <a:ext cx="5616575" cy="935037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Esquematiza:</a:t>
            </a:r>
            <a:r>
              <a:rPr lang="es-CL" dirty="0">
                <a:solidFill>
                  <a:schemeClr val="bg1"/>
                </a:solidFill>
              </a:rPr>
              <a:t> Realiza un esquema o borrador e incluye en él los puntos que deseas tratar.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332656"/>
            <a:ext cx="871296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Al escribir una carta debes considerar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11188" y="2060575"/>
            <a:ext cx="3673475" cy="21605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defRPr/>
            </a:pPr>
            <a:r>
              <a:rPr lang="es-CL" b="1" dirty="0">
                <a:solidFill>
                  <a:schemeClr val="bg1"/>
                </a:solidFill>
              </a:rPr>
              <a:t>1. Información: </a:t>
            </a:r>
            <a:r>
              <a:rPr lang="es-CL" dirty="0">
                <a:solidFill>
                  <a:schemeClr val="bg1"/>
                </a:solidFill>
              </a:rPr>
              <a:t>La información de quien escribe y quien recibe la carta deben estar claramente especificadas, pues de este modo se evitan confusiones y la carta llegará a su destinatario correcto.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003800" y="2060575"/>
            <a:ext cx="3671888" cy="21605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2. Bosquejo: </a:t>
            </a:r>
            <a:r>
              <a:rPr lang="es-CL" dirty="0">
                <a:solidFill>
                  <a:schemeClr val="bg1"/>
                </a:solidFill>
              </a:rPr>
              <a:t>Es recomendable que antes de empezar a escribir tu carta, hagas un bosquejo con las ideas más importantes y el orden en el que serán planteadas. La carta no suele ser extensa, por lo que la concisión es muy valiosa.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11188" y="4508500"/>
            <a:ext cx="3673475" cy="21605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3. Buena redacción: </a:t>
            </a:r>
            <a:r>
              <a:rPr lang="es-CL" dirty="0">
                <a:solidFill>
                  <a:schemeClr val="bg1"/>
                </a:solidFill>
              </a:rPr>
              <a:t>Utiliza frases cortas, con ortografía y redacción impecables, evitando así cometer faltas graves y excesos en la redacción.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076825" y="4437063"/>
            <a:ext cx="3598863" cy="21605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4. Motivo: </a:t>
            </a:r>
            <a:r>
              <a:rPr lang="es-CL" dirty="0">
                <a:solidFill>
                  <a:schemeClr val="bg1"/>
                </a:solidFill>
              </a:rPr>
              <a:t>Es muy importante que se entienda el motivo de la carta y que quede claro el mensaje. Esto se logra observando los puntos anteriores a este.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960</TotalTime>
  <Words>596</Words>
  <Application>Microsoft Office PowerPoint</Application>
  <PresentationFormat>Presentación en pantalla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 Light</vt:lpstr>
      <vt:lpstr>Calibri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Género Lírico</dc:title>
  <dc:creator>HP</dc:creator>
  <cp:lastModifiedBy>carlos</cp:lastModifiedBy>
  <cp:revision>92</cp:revision>
  <dcterms:created xsi:type="dcterms:W3CDTF">2018-07-20T20:24:03Z</dcterms:created>
  <dcterms:modified xsi:type="dcterms:W3CDTF">2020-10-05T14:35:29Z</dcterms:modified>
</cp:coreProperties>
</file>