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92" r:id="rId3"/>
    <p:sldId id="289" r:id="rId4"/>
    <p:sldId id="291" r:id="rId5"/>
    <p:sldId id="294" r:id="rId6"/>
    <p:sldId id="298" r:id="rId7"/>
    <p:sldId id="299" r:id="rId8"/>
    <p:sldId id="300" r:id="rId9"/>
    <p:sldId id="290" r:id="rId10"/>
    <p:sldId id="301" r:id="rId11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ADDFE-07D1-455B-97B8-975139B3C18E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fld id="{DC8B2448-D137-42BF-B8F0-8D7FF111627B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30938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BCF32-F0C4-4972-A79E-A8D987FA6F1B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F1D4E-AD4F-4816-9D0E-BD90F3AD9ADE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32483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6D12-C3F1-4BD0-8FF7-A10B20664260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41C42-E295-4E56-8957-796E5DD5F719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78241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A1E7-4CF4-4B5D-A05B-FFF6ACC74F0E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681D9C5-0161-4E71-8AB9-120235AF22DE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1625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876A-F214-46EA-80EE-23B5CCB8A8FE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C993-4E7F-41AA-BD7F-9DC7B06265D1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19223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7F99-59E5-4466-B09F-F95371F7A5A4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9D8609-8898-4F61-9225-2FD55F5D9F1A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522733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2801-7EA4-4DD5-925B-71DE1DB88EA6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E52F26E-F1FA-4E97-B12C-FAB0700DD045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3940035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73FD-0F9A-4DEB-A463-36BA4FBDF4F1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11188-B1AA-4685-9EFA-964CB3781AC4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75124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ED53-6C76-450E-803D-76A7B1195EFE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3AD6-DA8A-4671-AD35-7A9E42568D9F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75387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6DF4-0251-45BB-8A09-3B85255F6366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2F659-8E91-43CC-8EEC-A8A929CF5FA5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12611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9999-12DA-4B43-BF7B-061C07632195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8E56D-5E24-485B-B015-F97E99475AA0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62353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8853-BA45-4055-A87A-980FE881D2E7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743E-6A8A-4BE1-9E3C-8E48E89558D2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8117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B89E-25FF-43F1-BF73-EEB2578CAD4B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75310-A737-4695-9BB6-3DABD29C5C0E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16851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7E5A-5062-4033-A0F0-7CA9386B99EA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E7613-5BAA-4992-B71A-27668258B185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49690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6CDE-3DE0-4E6B-A9C5-E936A599B5A5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A5994-FF2D-4BC4-B8AC-65E218BEAA5D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54625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3395-33B1-4318-885A-76A778702F21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E6024-B94B-41AC-82FB-B9145A3A5014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44702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7585D-7D9E-4B27-86EE-7D3200D0B521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438C6-72F3-4823-9B54-0721D97DE4E5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84323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CDB66CB-8909-4D3C-AE32-8B7D1E7BFFE0}" type="datetimeFigureOut">
              <a:rPr lang="es-CL"/>
              <a:pPr>
                <a:defRPr/>
              </a:pPr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fld id="{AD38BCA4-638C-45E3-AE1C-825FED09866E}" type="slidenum">
              <a:rPr lang="es-CL" altLang="es-ES"/>
              <a:pPr/>
              <a:t>‹Nº›</a:t>
            </a:fld>
            <a:endParaRPr lang="es-CL" alt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2 Imagen" descr="Image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988840"/>
            <a:ext cx="5714228" cy="2232248"/>
          </a:xfrm>
          <a:prstGeom prst="rect">
            <a:avLst/>
          </a:prstGeom>
          <a:effectLst/>
        </p:spPr>
        <p:txBody>
          <a:bodyPr anchor="b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s-CL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s-CL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CL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 artículo informativo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88640"/>
            <a:ext cx="85689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Actividad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0825" y="1484313"/>
            <a:ext cx="864235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L" dirty="0">
                <a:solidFill>
                  <a:schemeClr val="bg1"/>
                </a:solidFill>
                <a:latin typeface="Arial" charset="0"/>
                <a:cs typeface="Arial" charset="0"/>
              </a:rPr>
              <a:t>Lea atentamente los artículos informativos </a:t>
            </a:r>
            <a:r>
              <a:rPr lang="es-CL" i="1" dirty="0">
                <a:solidFill>
                  <a:schemeClr val="bg1"/>
                </a:solidFill>
                <a:latin typeface="Arial" charset="0"/>
                <a:cs typeface="Arial" charset="0"/>
              </a:rPr>
              <a:t>“Marea roja: lo que deberías saber sobre la catástrofe en Chiloé” </a:t>
            </a:r>
            <a:r>
              <a:rPr lang="es-CL" dirty="0">
                <a:solidFill>
                  <a:schemeClr val="bg1"/>
                </a:solidFill>
                <a:latin typeface="Arial" charset="0"/>
                <a:cs typeface="Arial" charset="0"/>
              </a:rPr>
              <a:t>(página 268) y </a:t>
            </a:r>
            <a:r>
              <a:rPr lang="es-CL" i="1" dirty="0">
                <a:solidFill>
                  <a:schemeClr val="bg1"/>
                </a:solidFill>
                <a:latin typeface="Arial" charset="0"/>
                <a:cs typeface="Arial" charset="0"/>
              </a:rPr>
              <a:t>“Por qué protestan en Chiloé” </a:t>
            </a:r>
            <a:r>
              <a:rPr lang="es-CL" dirty="0">
                <a:solidFill>
                  <a:schemeClr val="bg1"/>
                </a:solidFill>
                <a:latin typeface="Arial" charset="0"/>
                <a:cs typeface="Arial" charset="0"/>
              </a:rPr>
              <a:t>(página 269), posteriormente realice lo siguiente:</a:t>
            </a:r>
          </a:p>
          <a:p>
            <a:pPr algn="just">
              <a:defRPr/>
            </a:pPr>
            <a:endParaRPr lang="es-CL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es-CL" dirty="0">
                <a:solidFill>
                  <a:schemeClr val="bg1"/>
                </a:solidFill>
                <a:latin typeface="Arial" charset="0"/>
                <a:cs typeface="Arial" charset="0"/>
              </a:rPr>
              <a:t>Elabore un cuadro comparativo entre ambos artículos.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s-CL" dirty="0">
                <a:solidFill>
                  <a:schemeClr val="bg1"/>
                </a:solidFill>
                <a:latin typeface="Arial" charset="0"/>
                <a:cs typeface="Arial" charset="0"/>
              </a:rPr>
              <a:t>Identifique en cada artículo las causas que originaron el problema de la contaminación del mar.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s-CL" dirty="0">
                <a:solidFill>
                  <a:schemeClr val="bg1"/>
                </a:solidFill>
                <a:latin typeface="Arial" charset="0"/>
                <a:cs typeface="Arial" charset="0"/>
              </a:rPr>
              <a:t>Identifique la información y datos RELEVANTES que expone cada artículo y que los diferencia uno de otro.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400"/>
            <a:ext cx="708342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 descr="niña pensando Imagen Descargar_PRF Gráficos 401477162_PNG Imag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2 CuadroTexto"/>
          <p:cNvSpPr txBox="1">
            <a:spLocks noChangeArrowheads="1"/>
          </p:cNvSpPr>
          <p:nvPr/>
        </p:nvSpPr>
        <p:spPr bwMode="auto">
          <a:xfrm>
            <a:off x="2411413" y="620713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ES" sz="2400">
                <a:solidFill>
                  <a:schemeClr val="bg1"/>
                </a:solidFill>
              </a:rPr>
              <a:t>¿Qué es el artículo informativo?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Profesora profesora cartoon.svg - Descargar PNG/SVG transpa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2492375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5962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5 CuadroTexto"/>
          <p:cNvSpPr txBox="1">
            <a:spLocks noChangeArrowheads="1"/>
          </p:cNvSpPr>
          <p:nvPr/>
        </p:nvSpPr>
        <p:spPr bwMode="auto">
          <a:xfrm>
            <a:off x="3059113" y="1196975"/>
            <a:ext cx="5113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ES" sz="2400"/>
              <a:t>Es un tipo de texto no literario que tiene como objetivo INFORMAR a un receptor sobre un tema determinado.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3" y="1412776"/>
            <a:ext cx="396044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Elementos de un artículo informativo</a:t>
            </a:r>
          </a:p>
        </p:txBody>
      </p:sp>
      <p:sp>
        <p:nvSpPr>
          <p:cNvPr id="6" name="5 Pergamino horizontal"/>
          <p:cNvSpPr/>
          <p:nvPr/>
        </p:nvSpPr>
        <p:spPr>
          <a:xfrm>
            <a:off x="4067175" y="-171450"/>
            <a:ext cx="2881313" cy="177323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Receptor:</a:t>
            </a:r>
            <a:r>
              <a:rPr lang="es-CL" dirty="0">
                <a:solidFill>
                  <a:schemeClr val="bg1"/>
                </a:solidFill>
              </a:rPr>
              <a:t> No es lo mismo escribir un artículo informativo para niños que para adultos.</a:t>
            </a:r>
          </a:p>
        </p:txBody>
      </p:sp>
      <p:sp>
        <p:nvSpPr>
          <p:cNvPr id="7" name="6 Pergamino horizontal"/>
          <p:cNvSpPr/>
          <p:nvPr/>
        </p:nvSpPr>
        <p:spPr>
          <a:xfrm>
            <a:off x="5508625" y="1125538"/>
            <a:ext cx="2735263" cy="177165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Propósito comunicativo: </a:t>
            </a:r>
            <a:r>
              <a:rPr lang="es-CL" dirty="0">
                <a:solidFill>
                  <a:schemeClr val="bg1"/>
                </a:solidFill>
              </a:rPr>
              <a:t>Se centra en lo que se quiere transmitir.</a:t>
            </a:r>
          </a:p>
        </p:txBody>
      </p:sp>
      <p:sp>
        <p:nvSpPr>
          <p:cNvPr id="8" name="7 Pergamino horizontal"/>
          <p:cNvSpPr/>
          <p:nvPr/>
        </p:nvSpPr>
        <p:spPr>
          <a:xfrm>
            <a:off x="4067175" y="2636838"/>
            <a:ext cx="2808288" cy="165576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Tipo de información: </a:t>
            </a:r>
            <a:r>
              <a:rPr lang="es-CL" dirty="0">
                <a:solidFill>
                  <a:schemeClr val="bg1"/>
                </a:solidFill>
              </a:rPr>
              <a:t>Entrega información objetiva.</a:t>
            </a:r>
          </a:p>
        </p:txBody>
      </p:sp>
      <p:sp>
        <p:nvSpPr>
          <p:cNvPr id="9" name="8 Pergamino horizontal"/>
          <p:cNvSpPr/>
          <p:nvPr/>
        </p:nvSpPr>
        <p:spPr>
          <a:xfrm>
            <a:off x="5508625" y="3860800"/>
            <a:ext cx="2735263" cy="165576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Diversidad de datos y cómo ordenarlos: </a:t>
            </a:r>
            <a:r>
              <a:rPr lang="es-CL" dirty="0">
                <a:solidFill>
                  <a:schemeClr val="bg1"/>
                </a:solidFill>
              </a:rPr>
              <a:t>Ordena los datos según su importancia.</a:t>
            </a:r>
          </a:p>
        </p:txBody>
      </p:sp>
      <p:sp>
        <p:nvSpPr>
          <p:cNvPr id="10" name="9 Pergamino horizontal"/>
          <p:cNvSpPr/>
          <p:nvPr/>
        </p:nvSpPr>
        <p:spPr>
          <a:xfrm>
            <a:off x="4067175" y="5300663"/>
            <a:ext cx="2808288" cy="1557337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Estructura:</a:t>
            </a:r>
            <a:r>
              <a:rPr lang="es-CL" dirty="0">
                <a:solidFill>
                  <a:schemeClr val="bg1"/>
                </a:solidFill>
              </a:rPr>
              <a:t> Inicio, desarrollo y cierre.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1296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Estructura del </a:t>
            </a: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Artículo 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Informativo</a:t>
            </a:r>
          </a:p>
        </p:txBody>
      </p:sp>
      <p:pic>
        <p:nvPicPr>
          <p:cNvPr id="24579" name="Picture 11" descr="Profesora profesora cartoon.svg - Descargar PNG/SVG transpa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2420938"/>
            <a:ext cx="48768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Pentágono"/>
          <p:cNvSpPr/>
          <p:nvPr/>
        </p:nvSpPr>
        <p:spPr>
          <a:xfrm>
            <a:off x="3203575" y="2276475"/>
            <a:ext cx="5616575" cy="93503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Introducción:</a:t>
            </a:r>
            <a:r>
              <a:rPr lang="es-CL" dirty="0">
                <a:solidFill>
                  <a:schemeClr val="bg1"/>
                </a:solidFill>
              </a:rPr>
              <a:t> Inicio del texto, donde se presenta el tema. Debe motivar a la lectura del resto del texto.</a:t>
            </a:r>
          </a:p>
        </p:txBody>
      </p:sp>
      <p:sp>
        <p:nvSpPr>
          <p:cNvPr id="8" name="7 Pentágono"/>
          <p:cNvSpPr/>
          <p:nvPr/>
        </p:nvSpPr>
        <p:spPr>
          <a:xfrm>
            <a:off x="3203575" y="3500438"/>
            <a:ext cx="5616575" cy="93662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Desarrollo: </a:t>
            </a:r>
            <a:r>
              <a:rPr lang="es-CL" dirty="0">
                <a:solidFill>
                  <a:schemeClr val="bg1"/>
                </a:solidFill>
              </a:rPr>
              <a:t>Se desarrollan ideas, informaciones y descripciones.</a:t>
            </a:r>
          </a:p>
        </p:txBody>
      </p:sp>
      <p:sp>
        <p:nvSpPr>
          <p:cNvPr id="9" name="8 Pentágono"/>
          <p:cNvSpPr/>
          <p:nvPr/>
        </p:nvSpPr>
        <p:spPr>
          <a:xfrm>
            <a:off x="3203575" y="4797425"/>
            <a:ext cx="5616575" cy="935038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b="1" dirty="0">
                <a:solidFill>
                  <a:schemeClr val="bg1"/>
                </a:solidFill>
              </a:rPr>
              <a:t>Conclusión:</a:t>
            </a:r>
            <a:r>
              <a:rPr lang="es-CL" dirty="0">
                <a:solidFill>
                  <a:schemeClr val="bg1"/>
                </a:solidFill>
              </a:rPr>
              <a:t> Es una síntesis de la información entregada.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88640"/>
            <a:ext cx="864096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Estructura del </a:t>
            </a: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Artículo 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Informativo</a:t>
            </a:r>
          </a:p>
        </p:txBody>
      </p:sp>
      <p:sp>
        <p:nvSpPr>
          <p:cNvPr id="10" name="9 Proceso"/>
          <p:cNvSpPr/>
          <p:nvPr/>
        </p:nvSpPr>
        <p:spPr>
          <a:xfrm>
            <a:off x="3059113" y="2349500"/>
            <a:ext cx="3025775" cy="79216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</a:rPr>
              <a:t>Introducción</a:t>
            </a:r>
          </a:p>
          <a:p>
            <a:pPr algn="ctr">
              <a:defRPr/>
            </a:pPr>
            <a:r>
              <a:rPr lang="es-CL" dirty="0">
                <a:solidFill>
                  <a:schemeClr val="bg1"/>
                </a:solidFill>
              </a:rPr>
              <a:t>Presentación del tema</a:t>
            </a:r>
          </a:p>
        </p:txBody>
      </p:sp>
      <p:sp>
        <p:nvSpPr>
          <p:cNvPr id="13" name="12 Proceso"/>
          <p:cNvSpPr/>
          <p:nvPr/>
        </p:nvSpPr>
        <p:spPr>
          <a:xfrm>
            <a:off x="0" y="3500438"/>
            <a:ext cx="2808288" cy="792162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</a:rPr>
              <a:t>Idea N°1</a:t>
            </a:r>
            <a:r>
              <a:rPr lang="es-CL" dirty="0">
                <a:solidFill>
                  <a:schemeClr val="bg1"/>
                </a:solidFill>
              </a:rPr>
              <a:t>, información y descripción de ella</a:t>
            </a:r>
          </a:p>
        </p:txBody>
      </p:sp>
      <p:sp>
        <p:nvSpPr>
          <p:cNvPr id="14" name="13 Proceso"/>
          <p:cNvSpPr/>
          <p:nvPr/>
        </p:nvSpPr>
        <p:spPr>
          <a:xfrm>
            <a:off x="3059113" y="4797425"/>
            <a:ext cx="3025775" cy="792163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</a:rPr>
              <a:t>Conclusión</a:t>
            </a:r>
          </a:p>
          <a:p>
            <a:pPr algn="ctr">
              <a:defRPr/>
            </a:pPr>
            <a:r>
              <a:rPr lang="es-CL" dirty="0">
                <a:solidFill>
                  <a:schemeClr val="bg1"/>
                </a:solidFill>
              </a:rPr>
              <a:t>Consecuencias y síntesis de ideas principales</a:t>
            </a:r>
          </a:p>
        </p:txBody>
      </p:sp>
      <p:sp>
        <p:nvSpPr>
          <p:cNvPr id="15" name="14 Proceso"/>
          <p:cNvSpPr/>
          <p:nvPr/>
        </p:nvSpPr>
        <p:spPr>
          <a:xfrm>
            <a:off x="3059113" y="3500438"/>
            <a:ext cx="3025775" cy="792162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</a:rPr>
              <a:t>Idea N°2</a:t>
            </a:r>
            <a:r>
              <a:rPr lang="es-CL" dirty="0">
                <a:solidFill>
                  <a:schemeClr val="bg1"/>
                </a:solidFill>
              </a:rPr>
              <a:t>, información y descripción de ella</a:t>
            </a:r>
          </a:p>
        </p:txBody>
      </p:sp>
      <p:sp>
        <p:nvSpPr>
          <p:cNvPr id="16" name="15 Proceso"/>
          <p:cNvSpPr/>
          <p:nvPr/>
        </p:nvSpPr>
        <p:spPr>
          <a:xfrm>
            <a:off x="6335713" y="3500438"/>
            <a:ext cx="2808287" cy="792162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</a:rPr>
              <a:t>Idea N°3</a:t>
            </a:r>
            <a:r>
              <a:rPr lang="es-CL" dirty="0">
                <a:solidFill>
                  <a:schemeClr val="bg1"/>
                </a:solidFill>
              </a:rPr>
              <a:t>, información y descripción de ella</a:t>
            </a:r>
          </a:p>
        </p:txBody>
      </p:sp>
      <p:cxnSp>
        <p:nvCxnSpPr>
          <p:cNvPr id="26" name="25 Conector recto"/>
          <p:cNvCxnSpPr>
            <a:stCxn id="10" idx="2"/>
            <a:endCxn id="15" idx="0"/>
          </p:cNvCxnSpPr>
          <p:nvPr/>
        </p:nvCxnSpPr>
        <p:spPr>
          <a:xfrm>
            <a:off x="4572000" y="3141663"/>
            <a:ext cx="0" cy="3587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0" idx="2"/>
            <a:endCxn id="13" idx="0"/>
          </p:cNvCxnSpPr>
          <p:nvPr/>
        </p:nvCxnSpPr>
        <p:spPr>
          <a:xfrm flipH="1">
            <a:off x="1404938" y="3141663"/>
            <a:ext cx="3167062" cy="3587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10" idx="2"/>
            <a:endCxn id="16" idx="0"/>
          </p:cNvCxnSpPr>
          <p:nvPr/>
        </p:nvCxnSpPr>
        <p:spPr>
          <a:xfrm>
            <a:off x="4572000" y="3141663"/>
            <a:ext cx="3167063" cy="3587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stCxn id="15" idx="2"/>
            <a:endCxn id="14" idx="0"/>
          </p:cNvCxnSpPr>
          <p:nvPr/>
        </p:nvCxnSpPr>
        <p:spPr>
          <a:xfrm>
            <a:off x="4572000" y="4292600"/>
            <a:ext cx="0" cy="504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stCxn id="13" idx="2"/>
            <a:endCxn id="14" idx="0"/>
          </p:cNvCxnSpPr>
          <p:nvPr/>
        </p:nvCxnSpPr>
        <p:spPr>
          <a:xfrm>
            <a:off x="1404938" y="4292600"/>
            <a:ext cx="3167062" cy="504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16" idx="2"/>
            <a:endCxn id="14" idx="0"/>
          </p:cNvCxnSpPr>
          <p:nvPr/>
        </p:nvCxnSpPr>
        <p:spPr>
          <a:xfrm flipH="1">
            <a:off x="4572000" y="4292600"/>
            <a:ext cx="3167063" cy="504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88640"/>
            <a:ext cx="85689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Estructura del </a:t>
            </a: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Artículo 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Informativo</a:t>
            </a:r>
          </a:p>
        </p:txBody>
      </p:sp>
      <p:sp>
        <p:nvSpPr>
          <p:cNvPr id="10" name="9 Proceso"/>
          <p:cNvSpPr/>
          <p:nvPr/>
        </p:nvSpPr>
        <p:spPr>
          <a:xfrm>
            <a:off x="3059113" y="1989138"/>
            <a:ext cx="3025775" cy="11525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1"/>
                </a:solidFill>
              </a:rPr>
              <a:t>El Alicanto es un ave que ha generado diversas leyendas por vivir en zonas nortinas y mineras.</a:t>
            </a:r>
          </a:p>
        </p:txBody>
      </p:sp>
      <p:sp>
        <p:nvSpPr>
          <p:cNvPr id="13" name="12 Proceso"/>
          <p:cNvSpPr/>
          <p:nvPr/>
        </p:nvSpPr>
        <p:spPr>
          <a:xfrm>
            <a:off x="0" y="3429000"/>
            <a:ext cx="2808288" cy="1800225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1"/>
                </a:solidFill>
              </a:rPr>
              <a:t>Algunos dicen que se alimenta de oro y plata, por lo tanto, quien encuentre el ave puede llegar a su fuente de alimento.</a:t>
            </a:r>
          </a:p>
        </p:txBody>
      </p:sp>
      <p:sp>
        <p:nvSpPr>
          <p:cNvPr id="14" name="13 Proceso"/>
          <p:cNvSpPr/>
          <p:nvPr/>
        </p:nvSpPr>
        <p:spPr>
          <a:xfrm>
            <a:off x="3059113" y="5589588"/>
            <a:ext cx="3025775" cy="12684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1"/>
                </a:solidFill>
              </a:rPr>
              <a:t>Es de esperar que la leyenda del Alicanto sea una realidad, para así poder hacer posible los sueños de riqueza de sus cateadores.</a:t>
            </a:r>
          </a:p>
        </p:txBody>
      </p:sp>
      <p:sp>
        <p:nvSpPr>
          <p:cNvPr id="15" name="14 Proceso"/>
          <p:cNvSpPr/>
          <p:nvPr/>
        </p:nvSpPr>
        <p:spPr>
          <a:xfrm>
            <a:off x="3059113" y="3429000"/>
            <a:ext cx="3025775" cy="1800225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1"/>
                </a:solidFill>
              </a:rPr>
              <a:t>Existían cateadores (personas que esperaban divisar el ave) que se alegraban al verla y esperaban ansiosos el momento en que el ave se posara sobre un cerro para ir a buscar riquezas en él.</a:t>
            </a:r>
          </a:p>
        </p:txBody>
      </p:sp>
      <p:sp>
        <p:nvSpPr>
          <p:cNvPr id="16" name="15 Proceso"/>
          <p:cNvSpPr/>
          <p:nvPr/>
        </p:nvSpPr>
        <p:spPr>
          <a:xfrm>
            <a:off x="6335713" y="3429000"/>
            <a:ext cx="2808287" cy="1800225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1"/>
                </a:solidFill>
              </a:rPr>
              <a:t>Hace muchos años que esta ave no ha sido divisada; sin embargo, existen aún cateadores que esperan encontrarla y así cambiar su suerte.</a:t>
            </a:r>
          </a:p>
        </p:txBody>
      </p:sp>
      <p:cxnSp>
        <p:nvCxnSpPr>
          <p:cNvPr id="26" name="25 Conector recto"/>
          <p:cNvCxnSpPr>
            <a:stCxn id="10" idx="2"/>
            <a:endCxn id="15" idx="0"/>
          </p:cNvCxnSpPr>
          <p:nvPr/>
        </p:nvCxnSpPr>
        <p:spPr>
          <a:xfrm>
            <a:off x="4572000" y="3141663"/>
            <a:ext cx="0" cy="287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0" idx="2"/>
            <a:endCxn id="13" idx="0"/>
          </p:cNvCxnSpPr>
          <p:nvPr/>
        </p:nvCxnSpPr>
        <p:spPr>
          <a:xfrm flipH="1">
            <a:off x="1404938" y="3141663"/>
            <a:ext cx="3167062" cy="287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10" idx="2"/>
            <a:endCxn id="16" idx="0"/>
          </p:cNvCxnSpPr>
          <p:nvPr/>
        </p:nvCxnSpPr>
        <p:spPr>
          <a:xfrm>
            <a:off x="4572000" y="3141663"/>
            <a:ext cx="3167063" cy="287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stCxn id="15" idx="2"/>
            <a:endCxn id="14" idx="0"/>
          </p:cNvCxnSpPr>
          <p:nvPr/>
        </p:nvCxnSpPr>
        <p:spPr>
          <a:xfrm>
            <a:off x="4572000" y="5229225"/>
            <a:ext cx="0" cy="3603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stCxn id="13" idx="2"/>
            <a:endCxn id="14" idx="0"/>
          </p:cNvCxnSpPr>
          <p:nvPr/>
        </p:nvCxnSpPr>
        <p:spPr>
          <a:xfrm>
            <a:off x="1404938" y="5229225"/>
            <a:ext cx="3167062" cy="3603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16" idx="2"/>
            <a:endCxn id="14" idx="0"/>
          </p:cNvCxnSpPr>
          <p:nvPr/>
        </p:nvCxnSpPr>
        <p:spPr>
          <a:xfrm flipH="1">
            <a:off x="4572000" y="5229225"/>
            <a:ext cx="3167063" cy="3603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1061</TotalTime>
  <Words>394</Words>
  <Application>Microsoft Office PowerPoint</Application>
  <PresentationFormat>Presentación en pantalla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 Light</vt:lpstr>
      <vt:lpstr>Calibri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Género Lírico</dc:title>
  <dc:creator>HP</dc:creator>
  <cp:lastModifiedBy>carlos</cp:lastModifiedBy>
  <cp:revision>111</cp:revision>
  <dcterms:created xsi:type="dcterms:W3CDTF">2018-07-20T20:24:03Z</dcterms:created>
  <dcterms:modified xsi:type="dcterms:W3CDTF">2020-10-19T15:08:54Z</dcterms:modified>
</cp:coreProperties>
</file>