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</p:sldIdLst>
  <p:sldSz cx="12192000" cy="6858000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5DA8"/>
    <a:srgbClr val="10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57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0690F4-3927-445B-B9A3-B6B6CA2A1977}" type="datetimeFigureOut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L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los estilos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CL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CFD2358-5556-4D27-AA43-E5004A741E70}" type="slidenum">
              <a:rPr lang="es-CL" altLang="es-ES"/>
              <a:pPr/>
              <a:t>‹Nº›</a:t>
            </a:fld>
            <a:endParaRPr lang="es-C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/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E1442-1E04-47AE-A2FD-0033AAB473F1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62979-24AA-4ABE-B7B7-25B30B455059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56282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E2318-858E-4693-BC7C-C2BC74556CC1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EBF608-F498-4244-8D92-D74C8DD7973F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325821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/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/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0F99D-EE69-4A17-B9E5-4B34D7DDF319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6408B-59BD-4A97-B448-488BC568C78F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540572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00368-E384-405E-B33B-DBA1C41C3A63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4F7FB-8DBF-479B-A186-4350B308874D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68480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E09D9-D1EA-4C49-8192-256FB09887D5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79888-DBE2-41B5-A96F-1E84360C3627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35824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7A989-2F59-4D96-BCA7-C790D771A123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AB81A8-C0BE-4ED2-9431-5468E26CD23C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231698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/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/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ABF70-346A-4259-B0E1-CB8C96CC5BCB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8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9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EC868-AB1A-4298-A2FC-F1E5AE54B79B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41046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48ED5-3A31-43D2-B44F-081CA610CBCF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4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5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80DBC-1D74-410B-90DD-797E606E7D95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90015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DC747-DCC0-425D-81C1-56DF2E930527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3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4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68EAC-CD7C-4FA4-9E9F-0B21408CEACB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88746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/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AF32-4FD3-46D0-8043-9F062652E426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8C5FD-D899-44A6-ABC8-B408BF985970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115932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/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/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Marcador de texto 3">
            <a:extLst/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/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C2BC7-1A8F-480B-BA38-1F5C4502D30C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6" name="Marcador de pie de página 4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7" name="Marcador de número de diapositiva 5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239B3-FB86-46DE-8C8E-85A2C68269BE}" type="slidenum">
              <a:rPr lang="es-CL" altLang="es-ES"/>
              <a:pPr/>
              <a:t>‹Nº›</a:t>
            </a:fld>
            <a:endParaRPr lang="es-CL" altLang="es-ES"/>
          </a:p>
        </p:txBody>
      </p:sp>
    </p:spTree>
    <p:extLst>
      <p:ext uri="{BB962C8B-B14F-4D97-AF65-F5344CB8AC3E}">
        <p14:creationId xmlns:p14="http://schemas.microsoft.com/office/powerpoint/2010/main" val="248601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s-CL" alt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los estilos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s-CL" altLang="es-ES" smtClean="0"/>
          </a:p>
        </p:txBody>
      </p:sp>
      <p:sp>
        <p:nvSpPr>
          <p:cNvPr id="4" name="Marcador de fecha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B0B5E8C-4543-4758-9CFB-2F3065C0EEF1}" type="datetime1">
              <a:rPr lang="es-CL"/>
              <a:pPr>
                <a:defRPr/>
              </a:pPr>
              <a:t>07-09-2020</a:t>
            </a:fld>
            <a:endParaRPr lang="es-CL"/>
          </a:p>
        </p:txBody>
      </p:sp>
      <p:sp>
        <p:nvSpPr>
          <p:cNvPr id="5" name="Marcador de pie de página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6" name="Marcador de número de diapositiva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40B390D-12A9-49CB-8A72-B90BC66BAB72}" type="slidenum">
              <a:rPr lang="es-CL" altLang="es-ES"/>
              <a:pPr/>
              <a:t>‹Nº›</a:t>
            </a:fld>
            <a:endParaRPr lang="es-CL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D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6746875" y="419100"/>
            <a:ext cx="4645025" cy="4254500"/>
          </a:xfrm>
        </p:spPr>
        <p:txBody>
          <a:bodyPr/>
          <a:lstStyle/>
          <a:p>
            <a:pPr algn="l" eaLnBrk="1" hangingPunct="1"/>
            <a:r>
              <a:rPr lang="es-CL" altLang="es-ES" smtClean="0"/>
              <a:t>Energía, Calor y Trabajo</a:t>
            </a:r>
          </a:p>
        </p:txBody>
      </p:sp>
      <p:sp>
        <p:nvSpPr>
          <p:cNvPr id="2051" name="Subtítulo 2"/>
          <p:cNvSpPr>
            <a:spLocks noGrp="1"/>
          </p:cNvSpPr>
          <p:nvPr>
            <p:ph type="subTitle" idx="1"/>
          </p:nvPr>
        </p:nvSpPr>
        <p:spPr>
          <a:xfrm>
            <a:off x="6746875" y="4751388"/>
            <a:ext cx="4645025" cy="1147762"/>
          </a:xfrm>
        </p:spPr>
        <p:txBody>
          <a:bodyPr/>
          <a:lstStyle/>
          <a:p>
            <a:pPr algn="l" eaLnBrk="1" hangingPunct="1"/>
            <a:r>
              <a:rPr lang="es-CL" altLang="es-ES" sz="2000" smtClean="0"/>
              <a:t>                          3ero Medio</a:t>
            </a:r>
          </a:p>
          <a:p>
            <a:pPr algn="l" eaLnBrk="1" hangingPunct="1"/>
            <a:r>
              <a:rPr lang="es-CL" altLang="es-ES" sz="2000" smtClean="0"/>
              <a:t>Profesora: Paula Céspedes D.</a:t>
            </a:r>
          </a:p>
        </p:txBody>
      </p:sp>
      <p:sp>
        <p:nvSpPr>
          <p:cNvPr id="10" name="Freeform: Shape 9">
            <a:extLst>
              <a:ext uri="{C183D7F6-B498-43B3-948B-1728B52AA6E4}"/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0" y="0"/>
            <a:ext cx="6172200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3" name="Imagen 4" descr="Imagen que contiene dibujo&#10;&#10;Descripción generada automáticamen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36" b="12543"/>
          <a:stretch>
            <a:fillRect/>
          </a:stretch>
        </p:blipFill>
        <p:spPr bwMode="auto">
          <a:xfrm>
            <a:off x="0" y="0"/>
            <a:ext cx="6024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</a:t>
            </a:r>
            <a:r>
              <a:rPr lang="es-CL" altLang="es-ES" b="1" smtClean="0"/>
              <a:t>Termodinámica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E109E10-B9BD-4A8A-A75F-D9846461F2DE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1269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Es el estudio del calor (q) y el trabajo (w). Esta disciplina da origen a la relación entre el calor y el movimiento, cuyos principios generales han sido aplicados a otra areas del conocimiento. La primera ley de la termodinámica establece la conservación de la Energía.</a:t>
            </a:r>
          </a:p>
          <a:p>
            <a:r>
              <a:rPr lang="es-CL" altLang="es-ES" smtClean="0"/>
              <a:t>                              </a:t>
            </a:r>
            <a:r>
              <a:rPr lang="es-CL" altLang="es-ES" b="1" smtClean="0"/>
              <a:t>Termodinámica</a:t>
            </a:r>
          </a:p>
          <a:p>
            <a:r>
              <a:rPr lang="es-CL" altLang="es-ES" b="1" smtClean="0"/>
              <a:t>                                         ↓                   La energía no se crea ni se</a:t>
            </a:r>
          </a:p>
          <a:p>
            <a:r>
              <a:rPr lang="es-CL" altLang="es-ES" b="1" smtClean="0"/>
              <a:t>                                      Calor                 destruye, se transforma y </a:t>
            </a:r>
          </a:p>
          <a:p>
            <a:r>
              <a:rPr lang="es-CL" altLang="es-ES" b="1" smtClean="0"/>
              <a:t>                                          ↓                   se conserva.</a:t>
            </a:r>
          </a:p>
          <a:p>
            <a:r>
              <a:rPr lang="es-CL" altLang="es-ES" b="1" smtClean="0"/>
              <a:t>                                 Movimiento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b="1" smtClean="0"/>
              <a:t>Balance energético de las Reacciones Químicas</a:t>
            </a: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Lo que marca la diferencia entre un sistema químico y otro físico es solo que en el primero, existe transformación de la materia, es decir, ocurre una reorganización de átomos, en donde los reactantes rompen sus enlaces y con los átomos resultantes se forman nuevos enlaces que conducen a los productos de la reacción.</a:t>
            </a:r>
          </a:p>
          <a:p>
            <a:r>
              <a:rPr lang="es-CL" altLang="es-ES" b="1" smtClean="0"/>
              <a:t>                                C + O</a:t>
            </a:r>
            <a:r>
              <a:rPr lang="es-CL" altLang="es-ES" b="1" baseline="-25000" smtClean="0"/>
              <a:t>2 </a:t>
            </a:r>
            <a:r>
              <a:rPr lang="es-CL" altLang="es-ES" b="1" smtClean="0"/>
              <a:t> →  CO</a:t>
            </a:r>
            <a:r>
              <a:rPr lang="es-CL" altLang="es-ES" b="1" baseline="-25000" smtClean="0"/>
              <a:t>2 </a:t>
            </a:r>
            <a:r>
              <a:rPr lang="es-CL" altLang="es-ES" b="1" smtClean="0"/>
              <a:t>     </a:t>
            </a:r>
          </a:p>
          <a:p>
            <a:r>
              <a:rPr lang="es-CL" altLang="es-ES" baseline="-25000" smtClean="0"/>
              <a:t>   </a:t>
            </a:r>
            <a:r>
              <a:rPr lang="es-CL" altLang="es-ES" smtClean="0"/>
              <a:t>                     Reactantes         Productos </a:t>
            </a:r>
          </a:p>
          <a:p>
            <a:r>
              <a:rPr lang="es-CL" altLang="es-ES" smtClean="0"/>
              <a:t>                       Rompen sus </a:t>
            </a:r>
          </a:p>
          <a:p>
            <a:r>
              <a:rPr lang="es-CL" altLang="es-ES" smtClean="0"/>
              <a:t>                       enlaces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6DA4D93-968E-4C56-87DB-64F78C86A4DB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Tanto los procesos de rompimiento de enlaces como lo de formación involucran cambios de energía (</a:t>
            </a:r>
            <a:r>
              <a:rPr lang="el-GR" altLang="es-ES" smtClean="0"/>
              <a:t>Δ</a:t>
            </a:r>
            <a:r>
              <a:rPr lang="es-CL" altLang="es-ES" smtClean="0"/>
              <a:t>H). Por ello para saber si una reacción es endotérmica o exotérmica se debe conocer la energía involucrada en estos procesos y luego calcular la energía de la reacción.</a:t>
            </a:r>
          </a:p>
          <a:p>
            <a:r>
              <a:rPr lang="es-CL" altLang="es-ES" smtClean="0"/>
              <a:t>Para efectuar el balance energético de una reacción química, es necesario seguir los siguientes pasos:</a:t>
            </a:r>
          </a:p>
          <a:p>
            <a:endParaRPr lang="es-CL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A372BF5-AB07-421C-B9DC-5A79E558708E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12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1. Establecer la ecuación balanceada para la reacción en estudio usando fórmulas estructurales para los reactantes y los productos.</a:t>
            </a:r>
          </a:p>
          <a:p>
            <a:endParaRPr lang="es-CL" altLang="es-ES" smtClean="0"/>
          </a:p>
          <a:p>
            <a:r>
              <a:rPr lang="es-CL" altLang="es-ES" smtClean="0"/>
              <a:t>Ejemplo:         H - C = C – H               H – O – H   Agua</a:t>
            </a:r>
          </a:p>
          <a:p>
            <a:r>
              <a:rPr lang="es-CL" altLang="es-ES" smtClean="0"/>
              <a:t>                               |    |    </a:t>
            </a:r>
          </a:p>
          <a:p>
            <a:r>
              <a:rPr lang="es-CL" altLang="es-ES" smtClean="0"/>
              <a:t>                               H   H   </a:t>
            </a:r>
          </a:p>
          <a:p>
            <a:endParaRPr lang="es-CL" altLang="es-ES" smtClean="0"/>
          </a:p>
          <a:p>
            <a:r>
              <a:rPr lang="es-CL" altLang="es-ES" smtClean="0"/>
              <a:t>                              ETENO 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0FE10E3-0144-41BE-A804-09B8F6A5321A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13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2. Identifica los diferentes tipos de ruptura y formación de enlaces. Recuerde que los procesos de ruptura de enlaces absorben la Energía y los de formación de enlace la liberan.</a:t>
            </a:r>
          </a:p>
          <a:p>
            <a:r>
              <a:rPr lang="es-CL" altLang="es-ES" smtClean="0"/>
              <a:t> Ejemplo:</a:t>
            </a:r>
          </a:p>
          <a:p>
            <a:r>
              <a:rPr lang="es-CL" altLang="es-ES" smtClean="0"/>
              <a:t>                 C + O</a:t>
            </a:r>
            <a:r>
              <a:rPr lang="es-CL" altLang="es-ES" baseline="-25000" smtClean="0"/>
              <a:t>2 </a:t>
            </a:r>
            <a:r>
              <a:rPr lang="es-CL" altLang="es-ES" smtClean="0"/>
              <a:t> →  CO</a:t>
            </a:r>
            <a:r>
              <a:rPr lang="es-CL" altLang="es-ES" baseline="-25000" smtClean="0"/>
              <a:t>2 </a:t>
            </a:r>
            <a:r>
              <a:rPr lang="es-CL" altLang="es-ES" smtClean="0"/>
              <a:t>     </a:t>
            </a:r>
          </a:p>
          <a:p>
            <a:r>
              <a:rPr lang="es-CL" altLang="es-ES" baseline="-25000" smtClean="0"/>
              <a:t>        </a:t>
            </a:r>
            <a:r>
              <a:rPr lang="es-CL" altLang="es-ES" smtClean="0"/>
              <a:t>      Absorben        Liberación        </a:t>
            </a:r>
          </a:p>
          <a:p>
            <a:r>
              <a:rPr lang="es-CL" altLang="es-ES" baseline="-25000" smtClean="0"/>
              <a:t>      </a:t>
            </a:r>
            <a:r>
              <a:rPr lang="es-CL" altLang="es-ES" smtClean="0"/>
              <a:t>             de E              de E</a:t>
            </a:r>
            <a:endParaRPr lang="es-CL" altLang="es-ES" baseline="-2500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51BFBA3-4AF2-44DE-A965-A5F1EFAA990C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14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3. Anotar la cantidad de Energía absorbida en el rompimiento de enlace en los reactantes.</a:t>
            </a:r>
          </a:p>
          <a:p>
            <a:r>
              <a:rPr lang="es-CL" altLang="es-ES" smtClean="0"/>
              <a:t>Ejemplo:</a:t>
            </a:r>
          </a:p>
          <a:p>
            <a:r>
              <a:rPr lang="es-CL" altLang="es-ES" smtClean="0"/>
              <a:t>                   </a:t>
            </a:r>
            <a:r>
              <a:rPr lang="el-GR" altLang="es-ES" smtClean="0"/>
              <a:t>Δ</a:t>
            </a:r>
            <a:r>
              <a:rPr lang="es-CL" altLang="es-ES" smtClean="0"/>
              <a:t>H = 2,34    [Kg/mol] , [Kcal/mol], [Kj/mol]</a:t>
            </a:r>
          </a:p>
          <a:p>
            <a:endParaRPr lang="es-CL" altLang="es-ES" smtClean="0"/>
          </a:p>
          <a:p>
            <a:r>
              <a:rPr lang="es-CL" altLang="es-ES" smtClean="0"/>
              <a:t>4. Anotar la cantidad de Energía liberada en la formación de enlace en los productos.</a:t>
            </a:r>
          </a:p>
          <a:p>
            <a:r>
              <a:rPr lang="es-CL" altLang="es-ES" smtClean="0"/>
              <a:t>Ejemplo:</a:t>
            </a:r>
          </a:p>
          <a:p>
            <a:r>
              <a:rPr lang="es-CL" altLang="es-ES" smtClean="0"/>
              <a:t>                  </a:t>
            </a:r>
            <a:r>
              <a:rPr lang="el-GR" altLang="es-ES" smtClean="0"/>
              <a:t>Δ</a:t>
            </a:r>
            <a:r>
              <a:rPr lang="es-CL" altLang="es-ES" smtClean="0"/>
              <a:t>H = 412     [Kj/mol], [Kg/mol] , [Kcal/mol]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56A5323-D648-4EAC-B141-B91D6A65A50C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15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5. Realizar el cálculo correspondiente al balance energético para lo cual utilizaremos la </a:t>
            </a:r>
            <a:r>
              <a:rPr lang="es-CL" altLang="es-ES" b="1" smtClean="0"/>
              <a:t>Ley de Hess</a:t>
            </a:r>
            <a:r>
              <a:rPr lang="es-CL" altLang="es-ES" smtClean="0"/>
              <a:t>.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C68B48A-7358-48F5-905E-5820359E4F8D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16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</a:t>
            </a:r>
            <a:r>
              <a:rPr lang="es-CL" altLang="es-ES" b="1" smtClean="0"/>
              <a:t>ACTIVIDAD 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1.  Explique el siguiente diagrama, en relación con la energía, trabajo y calor:</a:t>
            </a:r>
          </a:p>
          <a:p>
            <a:endParaRPr lang="es-CL" altLang="es-ES" smtClean="0"/>
          </a:p>
          <a:p>
            <a:endParaRPr lang="es-CL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41A79DE-D080-440D-B23C-79EC93EDFD1B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17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18438" name="5 Imagen" descr="signos-calor-trabaj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2667000"/>
            <a:ext cx="61341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2. ¿Qué establece la primera Ley de la termodinámica?</a:t>
            </a:r>
          </a:p>
          <a:p>
            <a:endParaRPr lang="es-CL" altLang="es-ES" smtClean="0"/>
          </a:p>
          <a:p>
            <a:r>
              <a:rPr lang="es-CL" altLang="es-ES" smtClean="0"/>
              <a:t>3. ¿Qué sucede cuando se rompen los enlaces con respecto a la energía de la reacción?</a:t>
            </a:r>
          </a:p>
          <a:p>
            <a:endParaRPr lang="es-CL" altLang="es-ES" smtClean="0"/>
          </a:p>
          <a:p>
            <a:r>
              <a:rPr lang="es-CL" altLang="es-ES" smtClean="0"/>
              <a:t>4. ¿Qué sucede cuando se forman o unen los enlaces con respecto a la energía de la reacción?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FFA6200-2204-456C-8DC2-9EC63FA6066A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18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CL" altLang="es-ES" smtClean="0"/>
              <a:t>                            </a:t>
            </a:r>
            <a:r>
              <a:rPr lang="es-CL" altLang="es-ES" b="1" smtClean="0"/>
              <a:t>Objetivo</a:t>
            </a:r>
          </a:p>
        </p:txBody>
      </p:sp>
      <p:sp>
        <p:nvSpPr>
          <p:cNvPr id="3075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CL" altLang="es-ES" smtClean="0"/>
              <a:t>Conocer cada uno de los conceptos y relacionarlos con la termodinámica.</a:t>
            </a:r>
          </a:p>
        </p:txBody>
      </p:sp>
      <p:sp>
        <p:nvSpPr>
          <p:cNvPr id="4" name="Marcador de pie de página 3">
            <a:extLst/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/>
              <a:t>Colegio San Nicolás - Canal Chacao</a:t>
            </a:r>
          </a:p>
        </p:txBody>
      </p:sp>
      <p:sp>
        <p:nvSpPr>
          <p:cNvPr id="5" name="Marcador de número de diapositiva 4">
            <a:extLst/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B76F8FB-7475-400D-9B5E-151B3E18BB83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Calcular el contenido total de </a:t>
            </a:r>
            <a:r>
              <a:rPr lang="es-CL" altLang="es-ES" b="1" smtClean="0"/>
              <a:t>Energía </a:t>
            </a:r>
            <a:r>
              <a:rPr lang="es-CL" altLang="es-ES" smtClean="0"/>
              <a:t>en un sistema es una tarea extraordinariamente difícil. Es la llamada </a:t>
            </a:r>
            <a:r>
              <a:rPr lang="es-CL" altLang="es-ES" b="1" smtClean="0"/>
              <a:t>energía interna (E) </a:t>
            </a:r>
            <a:r>
              <a:rPr lang="es-CL" altLang="es-ES" smtClean="0"/>
              <a:t>que representa a la suma de todas las formas de energía que existen en el sistema.  Por esta razón  resulta más conveniente considerar el cambio de Energía interna (</a:t>
            </a:r>
            <a:r>
              <a:rPr lang="el-GR" altLang="es-ES" smtClean="0"/>
              <a:t>Δ</a:t>
            </a:r>
            <a:r>
              <a:rPr lang="es-CL" altLang="es-ES" smtClean="0"/>
              <a:t>E) cuando el sistema pasa de un estado inicial (E</a:t>
            </a:r>
            <a:r>
              <a:rPr lang="es-CL" altLang="es-ES" baseline="-25000" smtClean="0"/>
              <a:t>i</a:t>
            </a:r>
            <a:r>
              <a:rPr lang="es-CL" altLang="es-ES" smtClean="0"/>
              <a:t>) a un estado final (E</a:t>
            </a:r>
            <a:r>
              <a:rPr lang="es-CL" altLang="es-ES" baseline="-25000" smtClean="0"/>
              <a:t>f</a:t>
            </a:r>
            <a:r>
              <a:rPr lang="es-CL" altLang="es-ES" smtClean="0"/>
              <a:t>).</a:t>
            </a:r>
          </a:p>
          <a:p>
            <a:r>
              <a:rPr lang="es-CL" altLang="es-ES" b="1" smtClean="0"/>
              <a:t>                              E → Energía</a:t>
            </a:r>
          </a:p>
          <a:p>
            <a:r>
              <a:rPr lang="es-CL" altLang="es-ES" b="1" smtClean="0"/>
              <a:t>                                           ↓ </a:t>
            </a:r>
          </a:p>
          <a:p>
            <a:r>
              <a:rPr lang="es-CL" altLang="es-ES" b="1" smtClean="0"/>
              <a:t>                                      </a:t>
            </a:r>
            <a:r>
              <a:rPr lang="el-GR" altLang="es-ES" b="1" smtClean="0"/>
              <a:t>Δ</a:t>
            </a:r>
            <a:r>
              <a:rPr lang="es-CL" altLang="es-ES" b="1" smtClean="0"/>
              <a:t>E = E</a:t>
            </a:r>
            <a:r>
              <a:rPr lang="es-CL" altLang="es-ES" b="1" baseline="-25000" smtClean="0"/>
              <a:t>i</a:t>
            </a:r>
            <a:r>
              <a:rPr lang="es-CL" altLang="es-ES" b="1" smtClean="0"/>
              <a:t> + E</a:t>
            </a:r>
            <a:r>
              <a:rPr lang="es-CL" altLang="es-ES" b="1" baseline="-25000" smtClean="0"/>
              <a:t>f  </a:t>
            </a:r>
          </a:p>
          <a:p>
            <a:endParaRPr lang="es-CL" altLang="es-ES" b="1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8F9CC40-F1B6-4ED9-A66C-4EC35ABA483F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  </a:t>
            </a:r>
            <a:r>
              <a:rPr lang="es-CL" altLang="es-ES" b="1" smtClean="0"/>
              <a:t>Energía</a:t>
            </a:r>
            <a:r>
              <a:rPr lang="es-CL" altLang="es-ES" smtClean="0"/>
              <a:t>  </a:t>
            </a:r>
            <a:r>
              <a:rPr lang="es-CL" altLang="es-ES" b="1" smtClean="0"/>
              <a:t>(E)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Es la capacidad para efectuar trabajo, se transfiere por calentamiento o enfriamiento, lo que llamamos ganancia o pérdida de calor.</a:t>
            </a:r>
          </a:p>
          <a:p>
            <a:endParaRPr lang="es-CL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377E002-61C8-4C9D-AA3F-53BF2EA5E16B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5126" name="5 Imagen" descr="Energí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838450"/>
            <a:ext cx="78105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>
          <a:xfrm>
            <a:off x="781050" y="365125"/>
            <a:ext cx="10515600" cy="1325563"/>
          </a:xfrm>
        </p:spPr>
        <p:txBody>
          <a:bodyPr/>
          <a:lstStyle/>
          <a:p>
            <a:r>
              <a:rPr lang="es-CL" altLang="es-ES" smtClean="0"/>
              <a:t>                              </a:t>
            </a:r>
            <a:r>
              <a:rPr lang="es-CL" altLang="es-ES" b="1" smtClean="0"/>
              <a:t>TRABAJO (W)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Cada vez que se ejerce una fuerza sobre un objeto se está realizando un </a:t>
            </a:r>
            <a:r>
              <a:rPr lang="es-CL" altLang="es-ES" b="1" smtClean="0"/>
              <a:t>trabajo</a:t>
            </a:r>
            <a:r>
              <a:rPr lang="es-CL" altLang="es-ES" smtClean="0"/>
              <a:t> que modifica la energía del objeto. La fórmula con la que se puede determinar el trabajo es la siguiente:</a:t>
            </a:r>
          </a:p>
          <a:p>
            <a:endParaRPr lang="es-CL" altLang="es-ES" smtClean="0"/>
          </a:p>
          <a:p>
            <a:r>
              <a:rPr lang="es-CL" altLang="es-ES" smtClean="0"/>
              <a:t>                                        </a:t>
            </a:r>
            <a:r>
              <a:rPr lang="es-CL" altLang="es-ES" b="1" smtClean="0"/>
              <a:t>W = F x d </a:t>
            </a:r>
          </a:p>
          <a:p>
            <a:endParaRPr lang="es-CL" altLang="es-ES" b="1" smtClean="0"/>
          </a:p>
          <a:p>
            <a:r>
              <a:rPr lang="es-CL" altLang="es-ES" smtClean="0"/>
              <a:t>W: Trabajo, se mide en Joules [J]</a:t>
            </a:r>
          </a:p>
          <a:p>
            <a:r>
              <a:rPr lang="es-CL" altLang="es-ES" smtClean="0"/>
              <a:t>F: Fuerza, se mide en Newton [N]</a:t>
            </a:r>
          </a:p>
          <a:p>
            <a:r>
              <a:rPr lang="es-CL" altLang="es-ES" smtClean="0"/>
              <a:t>d: Desplazamiento, se mide en [m]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7DC77B-2786-4692-908E-23534C74E8AD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7171" name="5 Marcador de contenido" descr="Trabaj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885950"/>
            <a:ext cx="9334500" cy="394335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1CB38C-45BB-4F0C-A318-413551948A00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  </a:t>
            </a:r>
            <a:r>
              <a:rPr lang="es-CL" altLang="es-ES" b="1" smtClean="0"/>
              <a:t>CALOR</a:t>
            </a:r>
            <a:r>
              <a:rPr lang="es-CL" altLang="es-ES" smtClean="0"/>
              <a:t>  (</a:t>
            </a:r>
            <a:r>
              <a:rPr lang="es-CL" altLang="es-ES" b="1" smtClean="0"/>
              <a:t>q)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altLang="es-ES" smtClean="0"/>
              <a:t>Corresponde al flujo de energía entre 2 cuerpos debido a una diferencia de temperatura entre ellos. O también se puede definir como la cantidad de Energía que se transmite durante un proceso en el cual hay una diferencia de temperatura entre el sistema y sus alrededores. </a:t>
            </a:r>
          </a:p>
          <a:p>
            <a:endParaRPr lang="es-CL" altLang="es-ES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8AD8FC-B10C-4253-AAE6-D44C93CB98E9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altLang="es-ES" smtClean="0"/>
          </a:p>
        </p:txBody>
      </p:sp>
      <p:pic>
        <p:nvPicPr>
          <p:cNvPr id="9219" name="5 Marcador de contenido" descr="calo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76300" y="320675"/>
            <a:ext cx="4343400" cy="4351338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640807D-6B8E-4EEF-A34C-B2C9A2C6F7B6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8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9222" name="6 Imagen" descr="calor 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552450"/>
            <a:ext cx="5857875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altLang="es-ES" smtClean="0"/>
              <a:t>                             </a:t>
            </a:r>
            <a:r>
              <a:rPr lang="es-CL" altLang="es-ES" b="1" smtClean="0"/>
              <a:t>Diagrama </a:t>
            </a:r>
            <a:r>
              <a:rPr lang="es-CL" altLang="es-ES" smtClean="0"/>
              <a:t> </a:t>
            </a:r>
          </a:p>
        </p:txBody>
      </p:sp>
      <p:pic>
        <p:nvPicPr>
          <p:cNvPr id="10243" name="5 Marcador de contenido" descr="energia_trabajo_calor cuadr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0150" y="1543050"/>
            <a:ext cx="9448800" cy="4210050"/>
          </a:xfrm>
        </p:spPr>
      </p:pic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CL" smtClean="0"/>
              <a:t>Colegio San Nicolás - Canal Chacao</a:t>
            </a: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2743C7E-7131-403D-8ED9-8AE3F05F7A4A}" type="slidenum">
              <a:rPr lang="es-CL" altLang="es-E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s-CL" altLang="es-E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3129</TotalTime>
  <Words>871</Words>
  <Application>Microsoft Office PowerPoint</Application>
  <PresentationFormat>Panorámica</PresentationFormat>
  <Paragraphs>98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 Light</vt:lpstr>
      <vt:lpstr>Calibri</vt:lpstr>
      <vt:lpstr>Tema de Office</vt:lpstr>
      <vt:lpstr>Energía, Calor y Trabajo</vt:lpstr>
      <vt:lpstr>                            Objetivo</vt:lpstr>
      <vt:lpstr>Presentación de PowerPoint</vt:lpstr>
      <vt:lpstr>                               Energía  (E)</vt:lpstr>
      <vt:lpstr>                              TRABAJO (W)</vt:lpstr>
      <vt:lpstr>Presentación de PowerPoint</vt:lpstr>
      <vt:lpstr>                               CALOR  (q)</vt:lpstr>
      <vt:lpstr>Presentación de PowerPoint</vt:lpstr>
      <vt:lpstr>                             Diagrama  </vt:lpstr>
      <vt:lpstr>                        Termodinámica</vt:lpstr>
      <vt:lpstr>Balance energético de las Reacciones Químicas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          ACTIVIDAD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Chen Carrillo, Chi-Kang Patricio</dc:creator>
  <cp:lastModifiedBy>carlos</cp:lastModifiedBy>
  <cp:revision>264</cp:revision>
  <dcterms:created xsi:type="dcterms:W3CDTF">2020-07-17T14:42:29Z</dcterms:created>
  <dcterms:modified xsi:type="dcterms:W3CDTF">2020-09-07T13:45:12Z</dcterms:modified>
</cp:coreProperties>
</file>