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8" r:id="rId9"/>
    <p:sldId id="265" r:id="rId10"/>
    <p:sldId id="300" r:id="rId11"/>
    <p:sldId id="266" r:id="rId12"/>
    <p:sldId id="268" r:id="rId13"/>
    <p:sldId id="277" r:id="rId14"/>
    <p:sldId id="271" r:id="rId15"/>
    <p:sldId id="272" r:id="rId16"/>
    <p:sldId id="273" r:id="rId17"/>
    <p:sldId id="301" r:id="rId18"/>
    <p:sldId id="302" r:id="rId19"/>
    <p:sldId id="303" r:id="rId20"/>
    <p:sldId id="284" r:id="rId21"/>
    <p:sldId id="285" r:id="rId22"/>
    <p:sldId id="286" r:id="rId23"/>
    <p:sldId id="292" r:id="rId24"/>
    <p:sldId id="293" r:id="rId25"/>
    <p:sldId id="307" r:id="rId26"/>
    <p:sldId id="305" r:id="rId27"/>
    <p:sldId id="306" r:id="rId2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FF9"/>
    <a:srgbClr val="B72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0 w 3298"/>
              <a:gd name="T1" fmla="*/ 0 h 3294"/>
              <a:gd name="T2" fmla="*/ 3298 w 3298"/>
              <a:gd name="T3" fmla="*/ 3294 h 3294"/>
            </a:gdLst>
            <a:ahLst/>
            <a:cxnLst>
              <a:cxn ang="0">
                <a:pos x="1802" y="55"/>
              </a:cxn>
              <a:cxn ang="0">
                <a:pos x="1984" y="129"/>
              </a:cxn>
              <a:cxn ang="0">
                <a:pos x="2187" y="111"/>
              </a:cxn>
              <a:cxn ang="0">
                <a:pos x="2350" y="175"/>
              </a:cxn>
              <a:cxn ang="0">
                <a:pos x="2467" y="319"/>
              </a:cxn>
              <a:cxn ang="0">
                <a:pos x="2623" y="402"/>
              </a:cxn>
              <a:cxn ang="0">
                <a:pos x="2793" y="464"/>
              </a:cxn>
              <a:cxn ang="0">
                <a:pos x="2879" y="613"/>
              </a:cxn>
              <a:cxn ang="0">
                <a:pos x="2940" y="785"/>
              </a:cxn>
              <a:cxn ang="0">
                <a:pos x="3076" y="907"/>
              </a:cxn>
              <a:cxn ang="0">
                <a:pos x="3182" y="1047"/>
              </a:cxn>
              <a:cxn ang="0">
                <a:pos x="3171" y="1246"/>
              </a:cxn>
              <a:cxn ang="0">
                <a:pos x="3209" y="1434"/>
              </a:cxn>
              <a:cxn ang="0">
                <a:pos x="3295" y="1615"/>
              </a:cxn>
              <a:cxn ang="0">
                <a:pos x="3243" y="1800"/>
              </a:cxn>
              <a:cxn ang="0">
                <a:pos x="3169" y="1981"/>
              </a:cxn>
              <a:cxn ang="0">
                <a:pos x="3187" y="2184"/>
              </a:cxn>
              <a:cxn ang="0">
                <a:pos x="3123" y="2347"/>
              </a:cxn>
              <a:cxn ang="0">
                <a:pos x="2978" y="2464"/>
              </a:cxn>
              <a:cxn ang="0">
                <a:pos x="2895" y="2620"/>
              </a:cxn>
              <a:cxn ang="0">
                <a:pos x="2833" y="2790"/>
              </a:cxn>
              <a:cxn ang="0">
                <a:pos x="2684" y="2876"/>
              </a:cxn>
              <a:cxn ang="0">
                <a:pos x="2512" y="2937"/>
              </a:cxn>
              <a:cxn ang="0">
                <a:pos x="2390" y="3072"/>
              </a:cxn>
              <a:cxn ang="0">
                <a:pos x="2250" y="3178"/>
              </a:cxn>
              <a:cxn ang="0">
                <a:pos x="2051" y="3167"/>
              </a:cxn>
              <a:cxn ang="0">
                <a:pos x="1862" y="3205"/>
              </a:cxn>
              <a:cxn ang="0">
                <a:pos x="1681" y="3291"/>
              </a:cxn>
              <a:cxn ang="0">
                <a:pos x="1496" y="3239"/>
              </a:cxn>
              <a:cxn ang="0">
                <a:pos x="1314" y="3165"/>
              </a:cxn>
              <a:cxn ang="0">
                <a:pos x="1111" y="3183"/>
              </a:cxn>
              <a:cxn ang="0">
                <a:pos x="948" y="3119"/>
              </a:cxn>
              <a:cxn ang="0">
                <a:pos x="831" y="2975"/>
              </a:cxn>
              <a:cxn ang="0">
                <a:pos x="675" y="2892"/>
              </a:cxn>
              <a:cxn ang="0">
                <a:pos x="505" y="2830"/>
              </a:cxn>
              <a:cxn ang="0">
                <a:pos x="419" y="2681"/>
              </a:cxn>
              <a:cxn ang="0">
                <a:pos x="358" y="2509"/>
              </a:cxn>
              <a:cxn ang="0">
                <a:pos x="222" y="2387"/>
              </a:cxn>
              <a:cxn ang="0">
                <a:pos x="116" y="2247"/>
              </a:cxn>
              <a:cxn ang="0">
                <a:pos x="127" y="2048"/>
              </a:cxn>
              <a:cxn ang="0">
                <a:pos x="90" y="1860"/>
              </a:cxn>
              <a:cxn ang="0">
                <a:pos x="3" y="1679"/>
              </a:cxn>
              <a:cxn ang="0">
                <a:pos x="55" y="1494"/>
              </a:cxn>
              <a:cxn ang="0">
                <a:pos x="129" y="1313"/>
              </a:cxn>
              <a:cxn ang="0">
                <a:pos x="111" y="1110"/>
              </a:cxn>
              <a:cxn ang="0">
                <a:pos x="175" y="947"/>
              </a:cxn>
              <a:cxn ang="0">
                <a:pos x="320" y="830"/>
              </a:cxn>
              <a:cxn ang="0">
                <a:pos x="403" y="674"/>
              </a:cxn>
              <a:cxn ang="0">
                <a:pos x="465" y="504"/>
              </a:cxn>
              <a:cxn ang="0">
                <a:pos x="614" y="418"/>
              </a:cxn>
              <a:cxn ang="0">
                <a:pos x="786" y="357"/>
              </a:cxn>
              <a:cxn ang="0">
                <a:pos x="908" y="222"/>
              </a:cxn>
              <a:cxn ang="0">
                <a:pos x="1048" y="116"/>
              </a:cxn>
              <a:cxn ang="0">
                <a:pos x="1247" y="127"/>
              </a:cxn>
              <a:cxn ang="0">
                <a:pos x="1436" y="89"/>
              </a:cxn>
              <a:cxn ang="0">
                <a:pos x="1617" y="3"/>
              </a:cxn>
            </a:cxnLst>
            <a:rect l="T0" t="T1" r="T2" b="T3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7727E6F-C690-4045-8E1F-91760B2FB929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A133A5FC-92AF-4FC3-A832-AABD7547004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87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D80C-0CD3-4D72-B311-2CB8786B9CF7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683F-850E-41C8-8B06-23F1EF87440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5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111C-1939-4B7F-8F74-9F3090502F75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48160-3FB7-4B12-A52E-1959DB8078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115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2C25-18A0-406E-A6E0-C4563EA88B39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1D9C-9EFF-4281-A0A6-7F3E9391578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181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0 w 1773"/>
                <a:gd name="T1" fmla="*/ 0 h 4320"/>
                <a:gd name="T2" fmla="*/ 1773 w 1773"/>
                <a:gd name="T3" fmla="*/ 4320 h 4320"/>
              </a:gdLst>
              <a:ahLst/>
              <a:cxnLst>
                <a:cxn ang="0">
                  <a:pos x="891" y="0"/>
                </a:cxn>
                <a:cxn ang="0">
                  <a:pos x="921" y="111"/>
                </a:cxn>
                <a:cxn ang="0">
                  <a:pos x="957" y="217"/>
                </a:cxn>
                <a:cxn ang="0">
                  <a:pos x="1007" y="312"/>
                </a:cxn>
                <a:cxn ang="0">
                  <a:pos x="1069" y="387"/>
                </a:cxn>
                <a:cxn ang="0">
                  <a:pos x="1145" y="456"/>
                </a:cxn>
                <a:cxn ang="0">
                  <a:pos x="1227" y="520"/>
                </a:cxn>
                <a:cxn ang="0">
                  <a:pos x="1311" y="584"/>
                </a:cxn>
                <a:cxn ang="0">
                  <a:pos x="1390" y="651"/>
                </a:cxn>
                <a:cxn ang="0">
                  <a:pos x="1456" y="725"/>
                </a:cxn>
                <a:cxn ang="0">
                  <a:pos x="1505" y="808"/>
                </a:cxn>
                <a:cxn ang="0">
                  <a:pos x="1530" y="907"/>
                </a:cxn>
                <a:cxn ang="0">
                  <a:pos x="1534" y="1013"/>
                </a:cxn>
                <a:cxn ang="0">
                  <a:pos x="1523" y="1125"/>
                </a:cxn>
                <a:cxn ang="0">
                  <a:pos x="1508" y="1237"/>
                </a:cxn>
                <a:cxn ang="0">
                  <a:pos x="1496" y="1350"/>
                </a:cxn>
                <a:cxn ang="0">
                  <a:pos x="1497" y="1458"/>
                </a:cxn>
                <a:cxn ang="0">
                  <a:pos x="1517" y="1560"/>
                </a:cxn>
                <a:cxn ang="0">
                  <a:pos x="1557" y="1659"/>
                </a:cxn>
                <a:cxn ang="0">
                  <a:pos x="1611" y="1757"/>
                </a:cxn>
                <a:cxn ang="0">
                  <a:pos x="1669" y="1855"/>
                </a:cxn>
                <a:cxn ang="0">
                  <a:pos x="1721" y="1954"/>
                </a:cxn>
                <a:cxn ang="0">
                  <a:pos x="1759" y="2057"/>
                </a:cxn>
                <a:cxn ang="0">
                  <a:pos x="1773" y="2160"/>
                </a:cxn>
                <a:cxn ang="0">
                  <a:pos x="1759" y="2263"/>
                </a:cxn>
                <a:cxn ang="0">
                  <a:pos x="1721" y="2366"/>
                </a:cxn>
                <a:cxn ang="0">
                  <a:pos x="1669" y="2465"/>
                </a:cxn>
                <a:cxn ang="0">
                  <a:pos x="1611" y="2563"/>
                </a:cxn>
                <a:cxn ang="0">
                  <a:pos x="1557" y="2661"/>
                </a:cxn>
                <a:cxn ang="0">
                  <a:pos x="1517" y="2760"/>
                </a:cxn>
                <a:cxn ang="0">
                  <a:pos x="1497" y="2862"/>
                </a:cxn>
                <a:cxn ang="0">
                  <a:pos x="1496" y="2970"/>
                </a:cxn>
                <a:cxn ang="0">
                  <a:pos x="1508" y="3083"/>
                </a:cxn>
                <a:cxn ang="0">
                  <a:pos x="1523" y="3195"/>
                </a:cxn>
                <a:cxn ang="0">
                  <a:pos x="1534" y="3307"/>
                </a:cxn>
                <a:cxn ang="0">
                  <a:pos x="1530" y="3413"/>
                </a:cxn>
                <a:cxn ang="0">
                  <a:pos x="1505" y="3512"/>
                </a:cxn>
                <a:cxn ang="0">
                  <a:pos x="1456" y="3595"/>
                </a:cxn>
                <a:cxn ang="0">
                  <a:pos x="1390" y="3669"/>
                </a:cxn>
                <a:cxn ang="0">
                  <a:pos x="1311" y="3736"/>
                </a:cxn>
                <a:cxn ang="0">
                  <a:pos x="1227" y="3800"/>
                </a:cxn>
                <a:cxn ang="0">
                  <a:pos x="1145" y="3864"/>
                </a:cxn>
                <a:cxn ang="0">
                  <a:pos x="1069" y="3933"/>
                </a:cxn>
                <a:cxn ang="0">
                  <a:pos x="1007" y="4008"/>
                </a:cxn>
                <a:cxn ang="0">
                  <a:pos x="957" y="4103"/>
                </a:cxn>
                <a:cxn ang="0">
                  <a:pos x="921" y="4209"/>
                </a:cxn>
                <a:cxn ang="0">
                  <a:pos x="891" y="4320"/>
                </a:cxn>
                <a:cxn ang="0">
                  <a:pos x="0" y="0"/>
                </a:cxn>
              </a:cxnLst>
              <a:rect l="T0" t="T1" r="T2" b="T3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>
                <a:gd name="T0" fmla="*/ 0 w 1037"/>
                <a:gd name="T1" fmla="*/ 0 h 4320"/>
                <a:gd name="T2" fmla="*/ 1037 w 1037"/>
                <a:gd name="T3" fmla="*/ 4320 h 4320"/>
              </a:gdLst>
              <a:ahLst/>
              <a:cxnLst>
                <a:cxn ang="0">
                  <a:pos x="188" y="55"/>
                </a:cxn>
                <a:cxn ang="0">
                  <a:pos x="234" y="223"/>
                </a:cxn>
                <a:cxn ang="0">
                  <a:pos x="292" y="381"/>
                </a:cxn>
                <a:cxn ang="0">
                  <a:pos x="382" y="503"/>
                </a:cxn>
                <a:cxn ang="0">
                  <a:pos x="502" y="603"/>
                </a:cxn>
                <a:cxn ang="0">
                  <a:pos x="628" y="700"/>
                </a:cxn>
                <a:cxn ang="0">
                  <a:pos x="736" y="808"/>
                </a:cxn>
                <a:cxn ang="0">
                  <a:pos x="800" y="937"/>
                </a:cxn>
                <a:cxn ang="0">
                  <a:pos x="812" y="1085"/>
                </a:cxn>
                <a:cxn ang="0">
                  <a:pos x="796" y="1242"/>
                </a:cxn>
                <a:cxn ang="0">
                  <a:pos x="778" y="1401"/>
                </a:cxn>
                <a:cxn ang="0">
                  <a:pos x="784" y="1551"/>
                </a:cxn>
                <a:cxn ang="0">
                  <a:pos x="841" y="1702"/>
                </a:cxn>
                <a:cxn ang="0">
                  <a:pos x="926" y="1851"/>
                </a:cxn>
                <a:cxn ang="0">
                  <a:pos x="1003" y="2003"/>
                </a:cxn>
                <a:cxn ang="0">
                  <a:pos x="1037" y="2160"/>
                </a:cxn>
                <a:cxn ang="0">
                  <a:pos x="1003" y="2317"/>
                </a:cxn>
                <a:cxn ang="0">
                  <a:pos x="926" y="2469"/>
                </a:cxn>
                <a:cxn ang="0">
                  <a:pos x="841" y="2618"/>
                </a:cxn>
                <a:cxn ang="0">
                  <a:pos x="784" y="2769"/>
                </a:cxn>
                <a:cxn ang="0">
                  <a:pos x="778" y="2919"/>
                </a:cxn>
                <a:cxn ang="0">
                  <a:pos x="796" y="3078"/>
                </a:cxn>
                <a:cxn ang="0">
                  <a:pos x="812" y="3235"/>
                </a:cxn>
                <a:cxn ang="0">
                  <a:pos x="800" y="3383"/>
                </a:cxn>
                <a:cxn ang="0">
                  <a:pos x="736" y="3512"/>
                </a:cxn>
                <a:cxn ang="0">
                  <a:pos x="628" y="3620"/>
                </a:cxn>
                <a:cxn ang="0">
                  <a:pos x="502" y="3717"/>
                </a:cxn>
                <a:cxn ang="0">
                  <a:pos x="382" y="3817"/>
                </a:cxn>
                <a:cxn ang="0">
                  <a:pos x="292" y="3939"/>
                </a:cxn>
                <a:cxn ang="0">
                  <a:pos x="234" y="4097"/>
                </a:cxn>
                <a:cxn ang="0">
                  <a:pos x="188" y="4265"/>
                </a:cxn>
                <a:cxn ang="0">
                  <a:pos x="17" y="4278"/>
                </a:cxn>
                <a:cxn ang="0">
                  <a:pos x="60" y="4131"/>
                </a:cxn>
                <a:cxn ang="0">
                  <a:pos x="109" y="3964"/>
                </a:cxn>
                <a:cxn ang="0">
                  <a:pos x="186" y="3804"/>
                </a:cxn>
                <a:cxn ang="0">
                  <a:pos x="303" y="3672"/>
                </a:cxn>
                <a:cxn ang="0">
                  <a:pos x="438" y="3565"/>
                </a:cxn>
                <a:cxn ang="0">
                  <a:pos x="561" y="3466"/>
                </a:cxn>
                <a:cxn ang="0">
                  <a:pos x="638" y="3367"/>
                </a:cxn>
                <a:cxn ang="0">
                  <a:pos x="654" y="3265"/>
                </a:cxn>
                <a:cxn ang="0">
                  <a:pos x="642" y="3137"/>
                </a:cxn>
                <a:cxn ang="0">
                  <a:pos x="620" y="2952"/>
                </a:cxn>
                <a:cxn ang="0">
                  <a:pos x="628" y="2737"/>
                </a:cxn>
                <a:cxn ang="0">
                  <a:pos x="685" y="2574"/>
                </a:cxn>
                <a:cxn ang="0">
                  <a:pos x="767" y="2423"/>
                </a:cxn>
                <a:cxn ang="0">
                  <a:pos x="834" y="2303"/>
                </a:cxn>
                <a:cxn ang="0">
                  <a:pos x="873" y="2194"/>
                </a:cxn>
                <a:cxn ang="0">
                  <a:pos x="864" y="2092"/>
                </a:cxn>
                <a:cxn ang="0">
                  <a:pos x="813" y="1978"/>
                </a:cxn>
                <a:cxn ang="0">
                  <a:pos x="739" y="1848"/>
                </a:cxn>
                <a:cxn ang="0">
                  <a:pos x="661" y="1694"/>
                </a:cxn>
                <a:cxn ang="0">
                  <a:pos x="618" y="1511"/>
                </a:cxn>
                <a:cxn ang="0">
                  <a:pos x="626" y="1299"/>
                </a:cxn>
                <a:cxn ang="0">
                  <a:pos x="647" y="1139"/>
                </a:cxn>
                <a:cxn ang="0">
                  <a:pos x="652" y="1018"/>
                </a:cxn>
                <a:cxn ang="0">
                  <a:pos x="620" y="920"/>
                </a:cxn>
                <a:cxn ang="0">
                  <a:pos x="523" y="822"/>
                </a:cxn>
                <a:cxn ang="0">
                  <a:pos x="392" y="721"/>
                </a:cxn>
                <a:cxn ang="0">
                  <a:pos x="261" y="607"/>
                </a:cxn>
                <a:cxn ang="0">
                  <a:pos x="156" y="465"/>
                </a:cxn>
                <a:cxn ang="0">
                  <a:pos x="90" y="301"/>
                </a:cxn>
                <a:cxn ang="0">
                  <a:pos x="46" y="137"/>
                </a:cxn>
                <a:cxn ang="0">
                  <a:pos x="0" y="0"/>
                </a:cxn>
              </a:cxnLst>
              <a:rect l="T0" t="T1" r="T2" b="T3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AC3850-0710-4525-983E-4C861115267D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13B19-45F7-43E2-98F2-A4842667C0B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1244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D192-8362-4884-BEDF-05E736543C46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D6D2-1879-4A2D-A253-B6527064412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30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3EBE-EEE8-40EB-B7AB-7F655263CE47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280C-1CA3-473E-AF1B-7A74A73717A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6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6990-EABA-497D-8B7A-9A29F98676B7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8EC8B-6A93-4DFD-BBDA-F6FE6EDEF3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74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DC58-995D-4789-9F43-6AFDEF3C0996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C8D0-E4DA-483E-B834-B679BA656DF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111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Rectangle 7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1741-D485-4460-8DED-67E79CEAB698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fld id="{62DFC863-5264-4C10-B624-51E9D0B6BBA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56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D32B-F032-405B-9EA8-41F79E6D2F9E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fld id="{5550DECD-8908-4C05-9490-98F3E39D65F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456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03377-22F0-4FFC-8CE6-DE82BB27A2C7}" type="datetimeFigureOut">
              <a:rPr lang="es-ES"/>
              <a:pPr>
                <a:defRPr/>
              </a:pPr>
              <a:t>28/09/2020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fld id="{A8C6BBE1-831F-41E9-98C6-9C9089E288E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031" name="Freeform 6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0 w 558"/>
              <a:gd name="T1" fmla="*/ 0 h 4320"/>
              <a:gd name="T2" fmla="*/ 558 w 558"/>
              <a:gd name="T3" fmla="*/ 4320 h 4320"/>
            </a:gdLst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T0" t="T1" r="T2" b="T3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6" r:id="rId2"/>
    <p:sldLayoutId id="2147483834" r:id="rId3"/>
    <p:sldLayoutId id="2147483827" r:id="rId4"/>
    <p:sldLayoutId id="2147483828" r:id="rId5"/>
    <p:sldLayoutId id="2147483829" r:id="rId6"/>
    <p:sldLayoutId id="2147483830" r:id="rId7"/>
    <p:sldLayoutId id="2147483835" r:id="rId8"/>
    <p:sldLayoutId id="2147483836" r:id="rId9"/>
    <p:sldLayoutId id="2147483831" r:id="rId10"/>
    <p:sldLayoutId id="21474838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oncurso Nacional de Literatura para poetas ecuatori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707438" y="4040188"/>
            <a:ext cx="3484562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4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El Lenguaje de la Poesía</a:t>
            </a:r>
          </a:p>
        </p:txBody>
      </p:sp>
    </p:spTree>
    <p:custDataLst>
      <p:tags r:id="rId1"/>
    </p:custDataLst>
  </p:cSld>
  <p:clrMapOvr>
    <a:masterClrMapping/>
  </p:clrMapOvr>
  <p:transition spd="slow" advTm="496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pel Viejo En La Textura De Madera Marrón Con La Pluma Y La Tinta. Fotos,  Retratos, Imágenes Y Fotografía De Archivo Libres De Derecho. Image  400819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1554163" y="1581150"/>
            <a:ext cx="805973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4000" i="1">
                <a:latin typeface="French Script MT" panose="03020402040607040605" pitchFamily="66" charset="0"/>
              </a:rPr>
              <a:t>Las figuras literarias o retóricas son recursos estilísticos que utiliza el poeta para transformar el lenguaje común y corriente en uno artísticamente elaborado. </a:t>
            </a:r>
          </a:p>
          <a:p>
            <a:pPr algn="just" eaLnBrk="1" hangingPunct="1"/>
            <a:r>
              <a:rPr lang="es-CL" altLang="es-ES" sz="4000" i="1">
                <a:latin typeface="French Script MT" panose="03020402040607040605" pitchFamily="66" charset="0"/>
              </a:rPr>
              <a:t>Los escritores las utilizan para dar belleza y expresividad a sus textos.</a:t>
            </a:r>
          </a:p>
          <a:p>
            <a:pPr eaLnBrk="1" hangingPunct="1"/>
            <a:r>
              <a:rPr lang="es-CL" altLang="es-ES" sz="3600" i="1">
                <a:latin typeface="French Script MT" panose="03020402040607040605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PERSONIFICACIÓN</a:t>
            </a:r>
            <a:endParaRPr lang="es-CL" dirty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189538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un recurso que atribuye características humanas a los animales u objetos.</a:t>
            </a:r>
          </a:p>
          <a:p>
            <a:pPr algn="just"/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70038"/>
            <a:ext cx="5091112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“Y las casas que </a:t>
            </a:r>
            <a:r>
              <a:rPr lang="es-CL" altLang="es-ES" sz="2400" smtClean="0">
                <a:solidFill>
                  <a:srgbClr val="FF0000"/>
                </a:solidFill>
              </a:rPr>
              <a:t>esconden los deseos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detrás de las ventanas luminosas”.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(Pablo Neruda, “Barrio sin luz”)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b="1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  <a:endParaRPr lang="es-CL" altLang="es-ES" sz="240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“Tres árboles caídos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quedaron a la orilla del sendero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el leñador los olvidó, y </a:t>
            </a:r>
            <a:r>
              <a:rPr lang="es-CL" altLang="es-ES" sz="2400" smtClean="0">
                <a:solidFill>
                  <a:srgbClr val="FF0000"/>
                </a:solidFill>
              </a:rPr>
              <a:t>conversan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apretados de amor, como tres ciegos”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(Gabriela Mistral, “Tres árboles”)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ALITERACIÓN</a:t>
            </a:r>
            <a:endParaRPr lang="es-CL" dirty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1101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Repetición de sonidos iguales o parecidos que buscan acentuar la sonoridad y el ritmo de un poema.</a:t>
            </a:r>
          </a:p>
          <a:p>
            <a:pPr algn="just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19460" name="AutoShape 5" descr="Qué son las Nubes | Todo sobre su formación y los tipos de n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19461" name="AutoShape 7" descr="Qué son las Nubes | Todo sobre su formación y los tipos de nu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19462" name="Picture 9" descr="4 ejemplos de aliteración y definición - Yavendr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19225"/>
            <a:ext cx="494665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“A lo lejos una to</a:t>
            </a:r>
            <a:r>
              <a:rPr lang="es-CL" altLang="es-ES" sz="2400" smtClean="0">
                <a:solidFill>
                  <a:srgbClr val="FF0000"/>
                </a:solidFill>
              </a:rPr>
              <a:t>rr</a:t>
            </a:r>
            <a:r>
              <a:rPr lang="es-CL" altLang="es-ES" sz="2400" smtClean="0">
                <a:solidFill>
                  <a:schemeClr val="tx1"/>
                </a:solidFill>
              </a:rPr>
              <a:t>entera </a:t>
            </a:r>
            <a:r>
              <a:rPr lang="es-CL" altLang="es-ES" sz="2400" smtClean="0">
                <a:solidFill>
                  <a:srgbClr val="FF0000"/>
                </a:solidFill>
              </a:rPr>
              <a:t>r</a:t>
            </a:r>
            <a:r>
              <a:rPr lang="es-CL" altLang="es-ES" sz="2400" smtClean="0">
                <a:solidFill>
                  <a:schemeClr val="tx1"/>
                </a:solidFill>
              </a:rPr>
              <a:t>ojiza </a:t>
            </a:r>
            <a:r>
              <a:rPr lang="es-CL" altLang="es-ES" sz="2400" smtClean="0">
                <a:solidFill>
                  <a:srgbClr val="FF0000"/>
                </a:solidFill>
              </a:rPr>
              <a:t>r</a:t>
            </a:r>
            <a:r>
              <a:rPr lang="es-CL" altLang="es-ES" sz="2400" smtClean="0">
                <a:solidFill>
                  <a:schemeClr val="tx1"/>
                </a:solidFill>
              </a:rPr>
              <a:t>asga los montes”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(Antonio Azorín)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 “Los </a:t>
            </a:r>
            <a:r>
              <a:rPr lang="es-CL" altLang="es-ES" sz="2400" smtClean="0">
                <a:solidFill>
                  <a:srgbClr val="FF0000"/>
                </a:solidFill>
              </a:rPr>
              <a:t>s</a:t>
            </a:r>
            <a:r>
              <a:rPr lang="es-CL" altLang="es-ES" sz="2400" smtClean="0">
                <a:solidFill>
                  <a:schemeClr val="tx1"/>
                </a:solidFill>
              </a:rPr>
              <a:t>uspiros </a:t>
            </a:r>
            <a:r>
              <a:rPr lang="es-CL" altLang="es-ES" sz="2400" smtClean="0">
                <a:solidFill>
                  <a:srgbClr val="FF0000"/>
                </a:solidFill>
              </a:rPr>
              <a:t>s</a:t>
            </a:r>
            <a:r>
              <a:rPr lang="es-CL" altLang="es-ES" sz="2400" smtClean="0">
                <a:solidFill>
                  <a:schemeClr val="tx1"/>
                </a:solidFill>
              </a:rPr>
              <a:t>e escapan de </a:t>
            </a:r>
            <a:r>
              <a:rPr lang="es-CL" altLang="es-ES" sz="2400" smtClean="0">
                <a:solidFill>
                  <a:srgbClr val="FF0000"/>
                </a:solidFill>
              </a:rPr>
              <a:t>s</a:t>
            </a:r>
            <a:r>
              <a:rPr lang="es-CL" altLang="es-ES" sz="2400" smtClean="0">
                <a:solidFill>
                  <a:schemeClr val="tx1"/>
                </a:solidFill>
              </a:rPr>
              <a:t>u boca de fresa”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(Rubén Darío, “Sonatina”)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ANÁFORA</a:t>
            </a:r>
            <a:endParaRPr lang="es-CL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097463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una figura de repetición, en la cual se reitera una palabra o frase al comienzo de un verso.</a:t>
            </a:r>
          </a:p>
          <a:p>
            <a:pPr algn="just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22532" name="AutoShape 2" descr="dopl3r.com - Memes - Yo en cuarentena cada 15 minutos. @lafoka Estoy muerto  de hambre VI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2533" name="AutoShape 4" descr="dopl3r.com - Memes - Yo en cuarentena cada 15 minutos. @lafoka Estoy muerto  de hambre VI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22534" name="Picture 8" descr="Anáfora: Características y Ejemplos - Lif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609725"/>
            <a:ext cx="5524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</a:t>
            </a:r>
            <a:r>
              <a:rPr lang="es-CL" altLang="es-ES" sz="2400" smtClean="0">
                <a:solidFill>
                  <a:srgbClr val="FF0000"/>
                </a:solidFill>
              </a:rPr>
              <a:t>Salid</a:t>
            </a:r>
            <a:r>
              <a:rPr lang="es-CL" altLang="es-ES" sz="2400" smtClean="0">
                <a:solidFill>
                  <a:schemeClr val="tx1"/>
                </a:solidFill>
              </a:rPr>
              <a:t> fuera sin duelo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rgbClr val="FF0000"/>
                </a:solidFill>
              </a:rPr>
              <a:t>salid</a:t>
            </a:r>
            <a:r>
              <a:rPr lang="es-CL" altLang="es-ES" sz="2400" smtClean="0">
                <a:solidFill>
                  <a:schemeClr val="tx1"/>
                </a:solidFill>
              </a:rPr>
              <a:t> sin duelo, lágrimas corriendo”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(Garcilaso de la Vega, “Égloga I”)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23556" name="AutoShape 4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3557" name="AutoShape 6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3558" name="AutoShape 8" descr="Mi Corazon, esta Muriendo Lentamente sin ti - Abou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“¡</a:t>
            </a:r>
            <a:r>
              <a:rPr lang="es-CL" altLang="es-ES" sz="2400" smtClean="0">
                <a:solidFill>
                  <a:srgbClr val="FF0000"/>
                </a:solidFill>
              </a:rPr>
              <a:t>Oh noche </a:t>
            </a:r>
            <a:r>
              <a:rPr lang="es-CL" altLang="es-ES" sz="2400" smtClean="0">
                <a:solidFill>
                  <a:schemeClr val="tx1"/>
                </a:solidFill>
              </a:rPr>
              <a:t>que guiaste!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¡</a:t>
            </a:r>
            <a:r>
              <a:rPr lang="es-CL" altLang="es-ES" sz="2400" smtClean="0">
                <a:solidFill>
                  <a:srgbClr val="FF0000"/>
                </a:solidFill>
              </a:rPr>
              <a:t>oh noche </a:t>
            </a:r>
            <a:r>
              <a:rPr lang="es-CL" altLang="es-ES" sz="2400" smtClean="0">
                <a:solidFill>
                  <a:schemeClr val="tx1"/>
                </a:solidFill>
              </a:rPr>
              <a:t>amable más que el alborada!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¡</a:t>
            </a:r>
            <a:r>
              <a:rPr lang="es-CL" altLang="es-ES" sz="2400" smtClean="0">
                <a:solidFill>
                  <a:srgbClr val="FF0000"/>
                </a:solidFill>
              </a:rPr>
              <a:t>oh noche </a:t>
            </a:r>
            <a:r>
              <a:rPr lang="es-CL" altLang="es-ES" sz="2400" smtClean="0">
                <a:solidFill>
                  <a:schemeClr val="tx1"/>
                </a:solidFill>
              </a:rPr>
              <a:t>que juntaste!”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(San Juan de la Cruz)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3875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4694238" y="1120775"/>
            <a:ext cx="527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3200">
                <a:solidFill>
                  <a:schemeClr val="bg1"/>
                </a:solidFill>
              </a:rPr>
              <a:t>Recordemos…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EPÍTETO</a:t>
            </a:r>
            <a:endParaRPr lang="es-CL" dirty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0974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Consiste en la utilización de adjetivos calificativos que manifiestan cualidades inherentes al sustantivo, por tanto, refuerzan su cualidad.</a:t>
            </a:r>
          </a:p>
          <a:p>
            <a:pPr algn="just"/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25604" name="AutoShape 6" descr="Epíteto | Qué es, definición, características, tipos, para qué sirve, 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5605" name="AutoShape 8" descr="Epíteto | Qué es, definición, características, tipos, para qué sirve, 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sp>
        <p:nvSpPr>
          <p:cNvPr id="25606" name="AutoShape 10" descr="Epíteto | Qué es, definición, características, tipos, para qué sirve,  ejemp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S"/>
          </a:p>
        </p:txBody>
      </p:sp>
      <p:pic>
        <p:nvPicPr>
          <p:cNvPr id="25607" name="8 Imagen" descr="descar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501775"/>
            <a:ext cx="5167312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  <p:sp>
        <p:nvSpPr>
          <p:cNvPr id="26628" name="2 Marcador de contenido"/>
          <p:cNvSpPr txBox="1">
            <a:spLocks/>
          </p:cNvSpPr>
          <p:nvPr/>
        </p:nvSpPr>
        <p:spPr bwMode="auto">
          <a:xfrm>
            <a:off x="1403350" y="24384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_tradnl" altLang="es-ES" sz="2400"/>
              <a:t>“Cual queda el </a:t>
            </a:r>
            <a:r>
              <a:rPr lang="es-ES_tradnl" altLang="es-ES" sz="2400">
                <a:solidFill>
                  <a:srgbClr val="FF0000"/>
                </a:solidFill>
              </a:rPr>
              <a:t>blanco lirio </a:t>
            </a:r>
            <a:r>
              <a:rPr lang="es-ES_tradnl" altLang="es-ES" sz="2400"/>
              <a:t>cuando pierde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_tradnl" altLang="es-ES" sz="2400"/>
              <a:t>su dulce vida entre la </a:t>
            </a:r>
            <a:r>
              <a:rPr lang="es-ES_tradnl" altLang="es-ES" sz="2400">
                <a:solidFill>
                  <a:srgbClr val="FF0000"/>
                </a:solidFill>
              </a:rPr>
              <a:t>hierba verde</a:t>
            </a:r>
            <a:r>
              <a:rPr lang="es-ES_tradnl" altLang="es-ES" sz="2400"/>
              <a:t>”</a:t>
            </a:r>
            <a:endParaRPr lang="es-CL" altLang="es-ES" sz="24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ES" sz="2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ES" sz="2400"/>
              <a:t>(Garcilaso de la Vega)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“Las </a:t>
            </a:r>
            <a:r>
              <a:rPr lang="es-CL" altLang="es-ES" sz="2400" smtClean="0">
                <a:solidFill>
                  <a:srgbClr val="FF0000"/>
                </a:solidFill>
              </a:rPr>
              <a:t>espinosas zarzas </a:t>
            </a:r>
            <a:r>
              <a:rPr lang="es-CL" altLang="es-ES" sz="2400" smtClean="0">
                <a:solidFill>
                  <a:schemeClr val="tx1"/>
                </a:solidFill>
              </a:rPr>
              <a:t>y puntuosas carboneras”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(Miguel de Cervantes)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ANTÍTESIS</a:t>
            </a:r>
            <a:endParaRPr lang="es-CL" dirty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1250950" y="1998663"/>
            <a:ext cx="5084763" cy="3881437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Consiste en la utilización de frases u oraciones de significado opuesto con el fin de enfatizar el contraste de ideas.</a:t>
            </a:r>
          </a:p>
          <a:p>
            <a:pPr algn="just"/>
            <a:endParaRPr lang="es-CL" altLang="es-ES" sz="2400" smtClean="0">
              <a:solidFill>
                <a:schemeClr val="tx1"/>
              </a:solidFill>
            </a:endParaRPr>
          </a:p>
        </p:txBody>
      </p:sp>
      <p:pic>
        <p:nvPicPr>
          <p:cNvPr id="28676" name="Picture 8" descr="Hombres necios....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033588"/>
            <a:ext cx="52593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“Se </a:t>
            </a:r>
            <a:r>
              <a:rPr lang="es-CL" altLang="es-ES" sz="2400" smtClean="0">
                <a:solidFill>
                  <a:srgbClr val="FF0000"/>
                </a:solidFill>
              </a:rPr>
              <a:t>apagaron</a:t>
            </a:r>
            <a:r>
              <a:rPr lang="es-CL" altLang="es-ES" sz="2400" smtClean="0">
                <a:solidFill>
                  <a:schemeClr val="tx1"/>
                </a:solidFill>
              </a:rPr>
              <a:t> los faroles y se </a:t>
            </a:r>
            <a:r>
              <a:rPr lang="es-CL" altLang="es-ES" sz="2400" smtClean="0">
                <a:solidFill>
                  <a:srgbClr val="FF0000"/>
                </a:solidFill>
              </a:rPr>
              <a:t>encendieron</a:t>
            </a:r>
            <a:r>
              <a:rPr lang="es-CL" altLang="es-ES" sz="2400" smtClean="0">
                <a:solidFill>
                  <a:schemeClr val="tx1"/>
                </a:solidFill>
              </a:rPr>
              <a:t> los grillos”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(García Lorca)</a:t>
            </a: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ES" altLang="es-ES" sz="2400" smtClean="0">
                <a:solidFill>
                  <a:schemeClr val="tx1"/>
                </a:solidFill>
              </a:rPr>
              <a:t>"me esfuerzo por </a:t>
            </a:r>
            <a:r>
              <a:rPr lang="es-ES" altLang="es-ES" sz="2400" smtClean="0">
                <a:solidFill>
                  <a:srgbClr val="FF0000"/>
                </a:solidFill>
              </a:rPr>
              <a:t>olvidarte</a:t>
            </a:r>
            <a:endParaRPr lang="es-CL" altLang="es-ES" sz="2400" smtClean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ES" sz="2400" smtClean="0">
                <a:solidFill>
                  <a:schemeClr val="tx1"/>
                </a:solidFill>
              </a:rPr>
              <a:t>y sin querer te </a:t>
            </a:r>
            <a:r>
              <a:rPr lang="es-ES" altLang="es-ES" sz="2400" smtClean="0">
                <a:solidFill>
                  <a:srgbClr val="FF0000"/>
                </a:solidFill>
              </a:rPr>
              <a:t>recuerdo</a:t>
            </a:r>
            <a:r>
              <a:rPr lang="es-ES" altLang="es-ES" sz="2400" smtClean="0">
                <a:solidFill>
                  <a:schemeClr val="tx1"/>
                </a:solidFill>
              </a:rPr>
              <a:t>"</a:t>
            </a:r>
            <a:endParaRPr lang="es-CL" altLang="es-ES" sz="240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s-CL" altLang="es-E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3875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3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4 Rectángulo"/>
          <p:cNvSpPr>
            <a:spLocks noChangeArrowheads="1"/>
          </p:cNvSpPr>
          <p:nvPr/>
        </p:nvSpPr>
        <p:spPr bwMode="auto">
          <a:xfrm>
            <a:off x="4694238" y="1120775"/>
            <a:ext cx="5272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4400" i="1">
                <a:solidFill>
                  <a:schemeClr val="bg1"/>
                </a:solidFill>
                <a:latin typeface="French Script MT" panose="03020402040607040605" pitchFamily="66" charset="0"/>
              </a:rPr>
              <a:t>Apliquemos lo aprendido…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39725"/>
            <a:ext cx="9158287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5363" y="1119188"/>
            <a:ext cx="797083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Identifique qué figura literaria está presente en cada ejemplo: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1. De aquella herida fluía la roja sangre                _____________________</a:t>
            </a: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  que testimoniaba la lucha.</a:t>
            </a:r>
          </a:p>
          <a:p>
            <a:pPr marL="342900" indent="-342900"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2. </a:t>
            </a:r>
            <a:r>
              <a:rPr lang="es-CL" dirty="0">
                <a:solidFill>
                  <a:schemeClr val="bg1"/>
                </a:solidFill>
              </a:rPr>
              <a:t>Es tan corto el amor y tan largo el olvido.          </a:t>
            </a:r>
            <a:r>
              <a:rPr lang="es-CL" dirty="0">
                <a:solidFill>
                  <a:schemeClr val="bg1"/>
                </a:solidFill>
              </a:rPr>
              <a:t>_____________________</a:t>
            </a: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3. Hora de ocaso y de discreto beso</a:t>
            </a: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hora crepuscular y de retiro</a:t>
            </a: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hora de madrigal y de embeleso                        _____________________</a:t>
            </a: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4</a:t>
            </a:r>
            <a:r>
              <a:rPr lang="es-CL" dirty="0">
                <a:solidFill>
                  <a:schemeClr val="bg1"/>
                </a:solidFill>
              </a:rPr>
              <a:t>. </a:t>
            </a:r>
            <a:r>
              <a:rPr lang="es-CL" dirty="0">
                <a:solidFill>
                  <a:schemeClr val="bg1"/>
                </a:solidFill>
              </a:rPr>
              <a:t>Los claros clarines de pronto levantan sus        _____________________</a:t>
            </a:r>
          </a:p>
          <a:p>
            <a:pPr>
              <a:defRPr/>
            </a:pP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sones.</a:t>
            </a:r>
            <a:endParaRPr lang="es-CL" dirty="0">
              <a:solidFill>
                <a:schemeClr val="bg1"/>
              </a:solidFill>
            </a:endParaRPr>
          </a:p>
          <a:p>
            <a:pPr>
              <a:defRPr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 startAt="5"/>
              <a:defRPr/>
            </a:pPr>
            <a:r>
              <a:rPr lang="es-CL" dirty="0">
                <a:solidFill>
                  <a:schemeClr val="bg1"/>
                </a:solidFill>
              </a:rPr>
              <a:t>El aroma del café de abuela nos llama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         _____________________</a:t>
            </a:r>
          </a:p>
          <a:p>
            <a:pPr marL="342900" indent="-342900">
              <a:defRPr/>
            </a:pP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     cada mañana.                            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 LENGUAJE DENOTATIVO</a:t>
            </a:r>
            <a:endParaRPr lang="es-CL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250950" y="2286000"/>
            <a:ext cx="5137150" cy="3594100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objetivo, es decir, no se entrega una opinión o sentimientos.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aquél que encontramos en el diccionario como definición.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La palabra significa lo que realmente es, es decir, tiene un significado literal.</a:t>
            </a:r>
          </a:p>
        </p:txBody>
      </p:sp>
      <p:pic>
        <p:nvPicPr>
          <p:cNvPr id="8196" name="Picture 5" descr="Diccionario (glosario) - Proyecto Elaboración de materiales. IES Villa de  Ní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355850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El </a:t>
            </a:r>
            <a:r>
              <a:rPr lang="es-CL" altLang="es-ES" sz="2400" smtClean="0">
                <a:solidFill>
                  <a:srgbClr val="FF0000"/>
                </a:solidFill>
              </a:rPr>
              <a:t>terremoto</a:t>
            </a:r>
            <a:r>
              <a:rPr lang="es-CL" altLang="es-ES" sz="2400" smtClean="0">
                <a:solidFill>
                  <a:schemeClr val="tx1"/>
                </a:solidFill>
              </a:rPr>
              <a:t> fue de ocho grados.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denotativo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Fuerte movimiento de la tierra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dirty="0" smtClean="0"/>
              <a:t>LENGUAJE CONNOTATIVO</a:t>
            </a:r>
            <a:endParaRPr lang="es-CL" dirty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250950" y="1646238"/>
            <a:ext cx="5124450" cy="4233862"/>
          </a:xfrm>
        </p:spPr>
        <p:txBody>
          <a:bodyPr/>
          <a:lstStyle/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subjetivo, es decir, implica valoraciones, opiniones o sentimientos.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Es un significado figurado que se le da a la palabra en un contexto específico.</a:t>
            </a:r>
          </a:p>
          <a:p>
            <a:pPr algn="just"/>
            <a:r>
              <a:rPr lang="es-CL" altLang="es-ES" sz="2400" smtClean="0">
                <a:solidFill>
                  <a:schemeClr val="tx1"/>
                </a:solidFill>
              </a:rPr>
              <a:t>La palabra tiene un significado interpretado o indirecto, es decir, un sentido figurado o doble sentido.</a:t>
            </a:r>
          </a:p>
          <a:p>
            <a:endParaRPr lang="es-CL" altLang="es-ES" smtClean="0"/>
          </a:p>
        </p:txBody>
      </p:sp>
      <p:pic>
        <p:nvPicPr>
          <p:cNvPr id="10244" name="Picture 5" descr="Interpretar el lenguaje figurado en un texto narrativo - TOMi.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28850"/>
            <a:ext cx="433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Ejemplos:</a:t>
            </a:r>
            <a:endParaRPr lang="es-CL" dirty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" sz="2400" smtClean="0">
                <a:solidFill>
                  <a:schemeClr val="tx1"/>
                </a:solidFill>
              </a:rPr>
              <a:t>Mi sobrino es un </a:t>
            </a:r>
            <a:r>
              <a:rPr lang="es-CL" altLang="es-ES" sz="2400" smtClean="0">
                <a:solidFill>
                  <a:srgbClr val="FF0000"/>
                </a:solidFill>
              </a:rPr>
              <a:t>terremoto</a:t>
            </a:r>
            <a:r>
              <a:rPr lang="es-CL" altLang="es-ES" sz="24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Proceso"/>
          <p:cNvSpPr/>
          <p:nvPr/>
        </p:nvSpPr>
        <p:spPr>
          <a:xfrm>
            <a:off x="4794250" y="3135313"/>
            <a:ext cx="2847975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0000"/>
                </a:solidFill>
              </a:rPr>
              <a:t>Significado connotativo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Inquieto, travieso, revoltoso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ema 5: Denotacion y Connotacion | Niveles de la lengua, Fras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39825"/>
            <a:ext cx="8991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niña pensando Imagen Descargar_PRF Gráficos 401477162_PNG Imag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3344863" y="704850"/>
            <a:ext cx="2703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ES"/>
              <a:t>¿Cuál de los dos lenguajes se utilizará en la poesía?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▷ Figuras literarias - Tipos, Significados y Comparació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0.9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1215</TotalTime>
  <Words>587</Words>
  <Application>Microsoft Office PowerPoint</Application>
  <PresentationFormat>Panorámica</PresentationFormat>
  <Paragraphs>96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Impact</vt:lpstr>
      <vt:lpstr>Gill Sans MT</vt:lpstr>
      <vt:lpstr>Calibri</vt:lpstr>
      <vt:lpstr>French Script MT</vt:lpstr>
      <vt:lpstr>Badge</vt:lpstr>
      <vt:lpstr>Presentación de PowerPoint</vt:lpstr>
      <vt:lpstr>Presentación de PowerPoint</vt:lpstr>
      <vt:lpstr> LENGUAJE DENOTATIVO</vt:lpstr>
      <vt:lpstr>Ejemplos:</vt:lpstr>
      <vt:lpstr>LENGUAJE CONNOTATIVO</vt:lpstr>
      <vt:lpstr>Ejemplos:</vt:lpstr>
      <vt:lpstr>Presentación de PowerPoint</vt:lpstr>
      <vt:lpstr>Presentación de PowerPoint</vt:lpstr>
      <vt:lpstr>Presentación de PowerPoint</vt:lpstr>
      <vt:lpstr>Presentación de PowerPoint</vt:lpstr>
      <vt:lpstr>PERSONIFICACIÓN</vt:lpstr>
      <vt:lpstr>EJEMPLOS:</vt:lpstr>
      <vt:lpstr>Presentación de PowerPoint</vt:lpstr>
      <vt:lpstr>ALITERACIÓN</vt:lpstr>
      <vt:lpstr>EJEMPLOS:</vt:lpstr>
      <vt:lpstr>Presentación de PowerPoint</vt:lpstr>
      <vt:lpstr>ANÁFORA</vt:lpstr>
      <vt:lpstr>EJEMPLOS:</vt:lpstr>
      <vt:lpstr>Presentación de PowerPoint</vt:lpstr>
      <vt:lpstr>EPÍTETO</vt:lpstr>
      <vt:lpstr>EJEMPLOS:</vt:lpstr>
      <vt:lpstr>Presentación de PowerPoint</vt:lpstr>
      <vt:lpstr>ANTÍTESIS</vt:lpstr>
      <vt:lpstr>EJEMPLOS: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Género Lírico</dc:title>
  <dc:creator>hp</dc:creator>
  <cp:lastModifiedBy>carlos</cp:lastModifiedBy>
  <cp:revision>150</cp:revision>
  <dcterms:created xsi:type="dcterms:W3CDTF">2020-05-25T19:58:16Z</dcterms:created>
  <dcterms:modified xsi:type="dcterms:W3CDTF">2020-09-28T12:44:37Z</dcterms:modified>
</cp:coreProperties>
</file>