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82" r:id="rId7"/>
    <p:sldId id="260" r:id="rId8"/>
    <p:sldId id="261" r:id="rId9"/>
    <p:sldId id="263" r:id="rId10"/>
    <p:sldId id="283" r:id="rId11"/>
    <p:sldId id="264" r:id="rId12"/>
    <p:sldId id="298" r:id="rId13"/>
    <p:sldId id="265" r:id="rId14"/>
    <p:sldId id="300" r:id="rId15"/>
    <p:sldId id="266" r:id="rId16"/>
    <p:sldId id="268" r:id="rId17"/>
    <p:sldId id="277" r:id="rId18"/>
    <p:sldId id="271" r:id="rId19"/>
    <p:sldId id="272" r:id="rId20"/>
    <p:sldId id="273" r:id="rId21"/>
    <p:sldId id="301" r:id="rId22"/>
    <p:sldId id="302" r:id="rId23"/>
    <p:sldId id="303" r:id="rId24"/>
    <p:sldId id="284" r:id="rId25"/>
    <p:sldId id="285" r:id="rId26"/>
    <p:sldId id="286" r:id="rId27"/>
    <p:sldId id="292" r:id="rId28"/>
    <p:sldId id="293" r:id="rId29"/>
    <p:sldId id="305" r:id="rId30"/>
    <p:sldId id="306" r:id="rId31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FF9"/>
    <a:srgbClr val="B72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3557588" y="630238"/>
            <a:ext cx="5235575" cy="5229225"/>
          </a:xfrm>
          <a:custGeom>
            <a:avLst/>
            <a:gdLst>
              <a:gd name="T0" fmla="*/ 0 w 3298"/>
              <a:gd name="T1" fmla="*/ 0 h 3294"/>
              <a:gd name="T2" fmla="*/ 3298 w 3298"/>
              <a:gd name="T3" fmla="*/ 3294 h 3294"/>
            </a:gdLst>
            <a:ahLst/>
            <a:cxnLst>
              <a:cxn ang="0">
                <a:pos x="1802" y="55"/>
              </a:cxn>
              <a:cxn ang="0">
                <a:pos x="1984" y="129"/>
              </a:cxn>
              <a:cxn ang="0">
                <a:pos x="2187" y="111"/>
              </a:cxn>
              <a:cxn ang="0">
                <a:pos x="2350" y="175"/>
              </a:cxn>
              <a:cxn ang="0">
                <a:pos x="2467" y="319"/>
              </a:cxn>
              <a:cxn ang="0">
                <a:pos x="2623" y="402"/>
              </a:cxn>
              <a:cxn ang="0">
                <a:pos x="2793" y="464"/>
              </a:cxn>
              <a:cxn ang="0">
                <a:pos x="2879" y="613"/>
              </a:cxn>
              <a:cxn ang="0">
                <a:pos x="2940" y="785"/>
              </a:cxn>
              <a:cxn ang="0">
                <a:pos x="3076" y="907"/>
              </a:cxn>
              <a:cxn ang="0">
                <a:pos x="3182" y="1047"/>
              </a:cxn>
              <a:cxn ang="0">
                <a:pos x="3171" y="1246"/>
              </a:cxn>
              <a:cxn ang="0">
                <a:pos x="3209" y="1434"/>
              </a:cxn>
              <a:cxn ang="0">
                <a:pos x="3295" y="1615"/>
              </a:cxn>
              <a:cxn ang="0">
                <a:pos x="3243" y="1800"/>
              </a:cxn>
              <a:cxn ang="0">
                <a:pos x="3169" y="1981"/>
              </a:cxn>
              <a:cxn ang="0">
                <a:pos x="3187" y="2184"/>
              </a:cxn>
              <a:cxn ang="0">
                <a:pos x="3123" y="2347"/>
              </a:cxn>
              <a:cxn ang="0">
                <a:pos x="2978" y="2464"/>
              </a:cxn>
              <a:cxn ang="0">
                <a:pos x="2895" y="2620"/>
              </a:cxn>
              <a:cxn ang="0">
                <a:pos x="2833" y="2790"/>
              </a:cxn>
              <a:cxn ang="0">
                <a:pos x="2684" y="2876"/>
              </a:cxn>
              <a:cxn ang="0">
                <a:pos x="2512" y="2937"/>
              </a:cxn>
              <a:cxn ang="0">
                <a:pos x="2390" y="3072"/>
              </a:cxn>
              <a:cxn ang="0">
                <a:pos x="2250" y="3178"/>
              </a:cxn>
              <a:cxn ang="0">
                <a:pos x="2051" y="3167"/>
              </a:cxn>
              <a:cxn ang="0">
                <a:pos x="1862" y="3205"/>
              </a:cxn>
              <a:cxn ang="0">
                <a:pos x="1681" y="3291"/>
              </a:cxn>
              <a:cxn ang="0">
                <a:pos x="1496" y="3239"/>
              </a:cxn>
              <a:cxn ang="0">
                <a:pos x="1314" y="3165"/>
              </a:cxn>
              <a:cxn ang="0">
                <a:pos x="1111" y="3183"/>
              </a:cxn>
              <a:cxn ang="0">
                <a:pos x="948" y="3119"/>
              </a:cxn>
              <a:cxn ang="0">
                <a:pos x="831" y="2975"/>
              </a:cxn>
              <a:cxn ang="0">
                <a:pos x="675" y="2892"/>
              </a:cxn>
              <a:cxn ang="0">
                <a:pos x="505" y="2830"/>
              </a:cxn>
              <a:cxn ang="0">
                <a:pos x="419" y="2681"/>
              </a:cxn>
              <a:cxn ang="0">
                <a:pos x="358" y="2509"/>
              </a:cxn>
              <a:cxn ang="0">
                <a:pos x="222" y="2387"/>
              </a:cxn>
              <a:cxn ang="0">
                <a:pos x="116" y="2247"/>
              </a:cxn>
              <a:cxn ang="0">
                <a:pos x="127" y="2048"/>
              </a:cxn>
              <a:cxn ang="0">
                <a:pos x="90" y="1860"/>
              </a:cxn>
              <a:cxn ang="0">
                <a:pos x="3" y="1679"/>
              </a:cxn>
              <a:cxn ang="0">
                <a:pos x="55" y="1494"/>
              </a:cxn>
              <a:cxn ang="0">
                <a:pos x="129" y="1313"/>
              </a:cxn>
              <a:cxn ang="0">
                <a:pos x="111" y="1110"/>
              </a:cxn>
              <a:cxn ang="0">
                <a:pos x="175" y="947"/>
              </a:cxn>
              <a:cxn ang="0">
                <a:pos x="320" y="830"/>
              </a:cxn>
              <a:cxn ang="0">
                <a:pos x="403" y="674"/>
              </a:cxn>
              <a:cxn ang="0">
                <a:pos x="465" y="504"/>
              </a:cxn>
              <a:cxn ang="0">
                <a:pos x="614" y="418"/>
              </a:cxn>
              <a:cxn ang="0">
                <a:pos x="786" y="357"/>
              </a:cxn>
              <a:cxn ang="0">
                <a:pos x="908" y="222"/>
              </a:cxn>
              <a:cxn ang="0">
                <a:pos x="1048" y="116"/>
              </a:cxn>
              <a:cxn ang="0">
                <a:pos x="1247" y="127"/>
              </a:cxn>
              <a:cxn ang="0">
                <a:pos x="1436" y="89"/>
              </a:cxn>
              <a:cxn ang="0">
                <a:pos x="1617" y="3"/>
              </a:cxn>
            </a:cxnLst>
            <a:rect l="T0" t="T1" r="T2" b="T3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913" y="6375400"/>
            <a:ext cx="23304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A4F54CA-CEAB-4DF6-83DD-10D6C90B2EBC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988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75400"/>
            <a:ext cx="2328863" cy="346075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fld id="{6C455128-2BE4-4256-884A-A9F89281A08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461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DC41-D18D-408E-9627-B493B882ABCC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75325-7510-44BA-9820-EAD27B74D5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7003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B55D-2282-494B-81B9-4ADD148DC907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A19BC-02DA-4B76-826B-E3CA7C23376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316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DA2D-54F3-4173-854C-09B0057F8480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86E2D-1471-4839-BAC6-6E915065D3E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3928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0" y="0"/>
              <a:ext cx="2814638" cy="6858000"/>
            </a:xfrm>
            <a:custGeom>
              <a:avLst/>
              <a:gdLst>
                <a:gd name="T0" fmla="*/ 0 w 1773"/>
                <a:gd name="T1" fmla="*/ 0 h 4320"/>
                <a:gd name="T2" fmla="*/ 1773 w 1773"/>
                <a:gd name="T3" fmla="*/ 4320 h 4320"/>
              </a:gdLst>
              <a:ahLst/>
              <a:cxnLst>
                <a:cxn ang="0">
                  <a:pos x="891" y="0"/>
                </a:cxn>
                <a:cxn ang="0">
                  <a:pos x="921" y="111"/>
                </a:cxn>
                <a:cxn ang="0">
                  <a:pos x="957" y="217"/>
                </a:cxn>
                <a:cxn ang="0">
                  <a:pos x="1007" y="312"/>
                </a:cxn>
                <a:cxn ang="0">
                  <a:pos x="1069" y="387"/>
                </a:cxn>
                <a:cxn ang="0">
                  <a:pos x="1145" y="456"/>
                </a:cxn>
                <a:cxn ang="0">
                  <a:pos x="1227" y="520"/>
                </a:cxn>
                <a:cxn ang="0">
                  <a:pos x="1311" y="584"/>
                </a:cxn>
                <a:cxn ang="0">
                  <a:pos x="1390" y="651"/>
                </a:cxn>
                <a:cxn ang="0">
                  <a:pos x="1456" y="725"/>
                </a:cxn>
                <a:cxn ang="0">
                  <a:pos x="1505" y="808"/>
                </a:cxn>
                <a:cxn ang="0">
                  <a:pos x="1530" y="907"/>
                </a:cxn>
                <a:cxn ang="0">
                  <a:pos x="1534" y="1013"/>
                </a:cxn>
                <a:cxn ang="0">
                  <a:pos x="1523" y="1125"/>
                </a:cxn>
                <a:cxn ang="0">
                  <a:pos x="1508" y="1237"/>
                </a:cxn>
                <a:cxn ang="0">
                  <a:pos x="1496" y="1350"/>
                </a:cxn>
                <a:cxn ang="0">
                  <a:pos x="1497" y="1458"/>
                </a:cxn>
                <a:cxn ang="0">
                  <a:pos x="1517" y="1560"/>
                </a:cxn>
                <a:cxn ang="0">
                  <a:pos x="1557" y="1659"/>
                </a:cxn>
                <a:cxn ang="0">
                  <a:pos x="1611" y="1757"/>
                </a:cxn>
                <a:cxn ang="0">
                  <a:pos x="1669" y="1855"/>
                </a:cxn>
                <a:cxn ang="0">
                  <a:pos x="1721" y="1954"/>
                </a:cxn>
                <a:cxn ang="0">
                  <a:pos x="1759" y="2057"/>
                </a:cxn>
                <a:cxn ang="0">
                  <a:pos x="1773" y="2160"/>
                </a:cxn>
                <a:cxn ang="0">
                  <a:pos x="1759" y="2263"/>
                </a:cxn>
                <a:cxn ang="0">
                  <a:pos x="1721" y="2366"/>
                </a:cxn>
                <a:cxn ang="0">
                  <a:pos x="1669" y="2465"/>
                </a:cxn>
                <a:cxn ang="0">
                  <a:pos x="1611" y="2563"/>
                </a:cxn>
                <a:cxn ang="0">
                  <a:pos x="1557" y="2661"/>
                </a:cxn>
                <a:cxn ang="0">
                  <a:pos x="1517" y="2760"/>
                </a:cxn>
                <a:cxn ang="0">
                  <a:pos x="1497" y="2862"/>
                </a:cxn>
                <a:cxn ang="0">
                  <a:pos x="1496" y="2970"/>
                </a:cxn>
                <a:cxn ang="0">
                  <a:pos x="1508" y="3083"/>
                </a:cxn>
                <a:cxn ang="0">
                  <a:pos x="1523" y="3195"/>
                </a:cxn>
                <a:cxn ang="0">
                  <a:pos x="1534" y="3307"/>
                </a:cxn>
                <a:cxn ang="0">
                  <a:pos x="1530" y="3413"/>
                </a:cxn>
                <a:cxn ang="0">
                  <a:pos x="1505" y="3512"/>
                </a:cxn>
                <a:cxn ang="0">
                  <a:pos x="1456" y="3595"/>
                </a:cxn>
                <a:cxn ang="0">
                  <a:pos x="1390" y="3669"/>
                </a:cxn>
                <a:cxn ang="0">
                  <a:pos x="1311" y="3736"/>
                </a:cxn>
                <a:cxn ang="0">
                  <a:pos x="1227" y="3800"/>
                </a:cxn>
                <a:cxn ang="0">
                  <a:pos x="1145" y="3864"/>
                </a:cxn>
                <a:cxn ang="0">
                  <a:pos x="1069" y="3933"/>
                </a:cxn>
                <a:cxn ang="0">
                  <a:pos x="1007" y="4008"/>
                </a:cxn>
                <a:cxn ang="0">
                  <a:pos x="957" y="4103"/>
                </a:cxn>
                <a:cxn ang="0">
                  <a:pos x="921" y="4209"/>
                </a:cxn>
                <a:cxn ang="0">
                  <a:pos x="891" y="4320"/>
                </a:cxn>
                <a:cxn ang="0">
                  <a:pos x="0" y="0"/>
                </a:cxn>
              </a:cxnLst>
              <a:rect l="T0" t="T1" r="T2" b="T3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874713" y="0"/>
              <a:ext cx="1646237" cy="6858000"/>
            </a:xfrm>
            <a:custGeom>
              <a:avLst/>
              <a:gdLst>
                <a:gd name="T0" fmla="*/ 0 w 1037"/>
                <a:gd name="T1" fmla="*/ 0 h 4320"/>
                <a:gd name="T2" fmla="*/ 1037 w 1037"/>
                <a:gd name="T3" fmla="*/ 4320 h 4320"/>
              </a:gdLst>
              <a:ahLst/>
              <a:cxnLst>
                <a:cxn ang="0">
                  <a:pos x="188" y="55"/>
                </a:cxn>
                <a:cxn ang="0">
                  <a:pos x="234" y="223"/>
                </a:cxn>
                <a:cxn ang="0">
                  <a:pos x="292" y="381"/>
                </a:cxn>
                <a:cxn ang="0">
                  <a:pos x="382" y="503"/>
                </a:cxn>
                <a:cxn ang="0">
                  <a:pos x="502" y="603"/>
                </a:cxn>
                <a:cxn ang="0">
                  <a:pos x="628" y="700"/>
                </a:cxn>
                <a:cxn ang="0">
                  <a:pos x="736" y="808"/>
                </a:cxn>
                <a:cxn ang="0">
                  <a:pos x="800" y="937"/>
                </a:cxn>
                <a:cxn ang="0">
                  <a:pos x="812" y="1085"/>
                </a:cxn>
                <a:cxn ang="0">
                  <a:pos x="796" y="1242"/>
                </a:cxn>
                <a:cxn ang="0">
                  <a:pos x="778" y="1401"/>
                </a:cxn>
                <a:cxn ang="0">
                  <a:pos x="784" y="1551"/>
                </a:cxn>
                <a:cxn ang="0">
                  <a:pos x="841" y="1702"/>
                </a:cxn>
                <a:cxn ang="0">
                  <a:pos x="926" y="1851"/>
                </a:cxn>
                <a:cxn ang="0">
                  <a:pos x="1003" y="2003"/>
                </a:cxn>
                <a:cxn ang="0">
                  <a:pos x="1037" y="2160"/>
                </a:cxn>
                <a:cxn ang="0">
                  <a:pos x="1003" y="2317"/>
                </a:cxn>
                <a:cxn ang="0">
                  <a:pos x="926" y="2469"/>
                </a:cxn>
                <a:cxn ang="0">
                  <a:pos x="841" y="2618"/>
                </a:cxn>
                <a:cxn ang="0">
                  <a:pos x="784" y="2769"/>
                </a:cxn>
                <a:cxn ang="0">
                  <a:pos x="778" y="2919"/>
                </a:cxn>
                <a:cxn ang="0">
                  <a:pos x="796" y="3078"/>
                </a:cxn>
                <a:cxn ang="0">
                  <a:pos x="812" y="3235"/>
                </a:cxn>
                <a:cxn ang="0">
                  <a:pos x="800" y="3383"/>
                </a:cxn>
                <a:cxn ang="0">
                  <a:pos x="736" y="3512"/>
                </a:cxn>
                <a:cxn ang="0">
                  <a:pos x="628" y="3620"/>
                </a:cxn>
                <a:cxn ang="0">
                  <a:pos x="502" y="3717"/>
                </a:cxn>
                <a:cxn ang="0">
                  <a:pos x="382" y="3817"/>
                </a:cxn>
                <a:cxn ang="0">
                  <a:pos x="292" y="3939"/>
                </a:cxn>
                <a:cxn ang="0">
                  <a:pos x="234" y="4097"/>
                </a:cxn>
                <a:cxn ang="0">
                  <a:pos x="188" y="4265"/>
                </a:cxn>
                <a:cxn ang="0">
                  <a:pos x="17" y="4278"/>
                </a:cxn>
                <a:cxn ang="0">
                  <a:pos x="60" y="4131"/>
                </a:cxn>
                <a:cxn ang="0">
                  <a:pos x="109" y="3964"/>
                </a:cxn>
                <a:cxn ang="0">
                  <a:pos x="186" y="3804"/>
                </a:cxn>
                <a:cxn ang="0">
                  <a:pos x="303" y="3672"/>
                </a:cxn>
                <a:cxn ang="0">
                  <a:pos x="438" y="3565"/>
                </a:cxn>
                <a:cxn ang="0">
                  <a:pos x="561" y="3466"/>
                </a:cxn>
                <a:cxn ang="0">
                  <a:pos x="638" y="3367"/>
                </a:cxn>
                <a:cxn ang="0">
                  <a:pos x="654" y="3265"/>
                </a:cxn>
                <a:cxn ang="0">
                  <a:pos x="642" y="3137"/>
                </a:cxn>
                <a:cxn ang="0">
                  <a:pos x="620" y="2952"/>
                </a:cxn>
                <a:cxn ang="0">
                  <a:pos x="628" y="2737"/>
                </a:cxn>
                <a:cxn ang="0">
                  <a:pos x="685" y="2574"/>
                </a:cxn>
                <a:cxn ang="0">
                  <a:pos x="767" y="2423"/>
                </a:cxn>
                <a:cxn ang="0">
                  <a:pos x="834" y="2303"/>
                </a:cxn>
                <a:cxn ang="0">
                  <a:pos x="873" y="2194"/>
                </a:cxn>
                <a:cxn ang="0">
                  <a:pos x="864" y="2092"/>
                </a:cxn>
                <a:cxn ang="0">
                  <a:pos x="813" y="1978"/>
                </a:cxn>
                <a:cxn ang="0">
                  <a:pos x="739" y="1848"/>
                </a:cxn>
                <a:cxn ang="0">
                  <a:pos x="661" y="1694"/>
                </a:cxn>
                <a:cxn ang="0">
                  <a:pos x="618" y="1511"/>
                </a:cxn>
                <a:cxn ang="0">
                  <a:pos x="626" y="1299"/>
                </a:cxn>
                <a:cxn ang="0">
                  <a:pos x="647" y="1139"/>
                </a:cxn>
                <a:cxn ang="0">
                  <a:pos x="652" y="1018"/>
                </a:cxn>
                <a:cxn ang="0">
                  <a:pos x="620" y="920"/>
                </a:cxn>
                <a:cxn ang="0">
                  <a:pos x="523" y="822"/>
                </a:cxn>
                <a:cxn ang="0">
                  <a:pos x="392" y="721"/>
                </a:cxn>
                <a:cxn ang="0">
                  <a:pos x="261" y="607"/>
                </a:cxn>
                <a:cxn ang="0">
                  <a:pos x="156" y="465"/>
                </a:cxn>
                <a:cxn ang="0">
                  <a:pos x="90" y="301"/>
                </a:cxn>
                <a:cxn ang="0">
                  <a:pos x="46" y="137"/>
                </a:cxn>
                <a:cxn ang="0">
                  <a:pos x="0" y="0"/>
                </a:cxn>
              </a:cxnLst>
              <a:rect l="T0" t="T1" r="T2" b="T3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/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913" y="6375400"/>
            <a:ext cx="1493837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2416DA-FF10-4FC9-8EFC-5B4DF008CDCA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843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513" y="6375400"/>
            <a:ext cx="1487487" cy="346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ECA28-DF37-4920-8088-2E9BD5938AD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79610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DCCE-910A-4A25-8A01-36AF4EE3FF3C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392FB-3EA9-424B-A178-231D3FB0F86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762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97CD-9188-49F0-B3CA-52246D48B318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7AB07-786B-41D5-ABD4-0376C8649CE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262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FEFA-6F43-47E8-8B31-8B3086AF3DF6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44D12-4788-4618-B6DE-05148B787D9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8910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5A03-D387-4B43-A5C3-868C1460A655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719AA-C570-495A-8D00-2C391E341D2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41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>
            <a:off x="7389813" y="0"/>
            <a:ext cx="4802187" cy="6858000"/>
          </a:xfrm>
          <a:custGeom>
            <a:avLst/>
            <a:gdLst>
              <a:gd name="T0" fmla="*/ 0 w 3025"/>
              <a:gd name="T1" fmla="*/ 0 h 4320"/>
              <a:gd name="T2" fmla="*/ 3025 w 3025"/>
              <a:gd name="T3" fmla="*/ 4320 h 4320"/>
            </a:gdLst>
            <a:ahLst/>
            <a:cxnLst>
              <a:cxn ang="0">
                <a:pos x="3025" y="4320"/>
              </a:cxn>
              <a:cxn ang="0">
                <a:pos x="8" y="4243"/>
              </a:cxn>
              <a:cxn ang="0">
                <a:pos x="34" y="4156"/>
              </a:cxn>
              <a:cxn ang="0">
                <a:pos x="69" y="4087"/>
              </a:cxn>
              <a:cxn ang="0">
                <a:pos x="99" y="4007"/>
              </a:cxn>
              <a:cxn ang="0">
                <a:pos x="113" y="3895"/>
              </a:cxn>
              <a:cxn ang="0">
                <a:pos x="99" y="3782"/>
              </a:cxn>
              <a:cxn ang="0">
                <a:pos x="68" y="3702"/>
              </a:cxn>
              <a:cxn ang="0">
                <a:pos x="33" y="3630"/>
              </a:cxn>
              <a:cxn ang="0">
                <a:pos x="7" y="3542"/>
              </a:cxn>
              <a:cxn ang="0">
                <a:pos x="1" y="3418"/>
              </a:cxn>
              <a:cxn ang="0">
                <a:pos x="22" y="3319"/>
              </a:cxn>
              <a:cxn ang="0">
                <a:pos x="56" y="3244"/>
              </a:cxn>
              <a:cxn ang="0">
                <a:pos x="90" y="3171"/>
              </a:cxn>
              <a:cxn ang="0">
                <a:pos x="111" y="3071"/>
              </a:cxn>
              <a:cxn ang="0">
                <a:pos x="106" y="2947"/>
              </a:cxn>
              <a:cxn ang="0">
                <a:pos x="80" y="2858"/>
              </a:cxn>
              <a:cxn ang="0">
                <a:pos x="33" y="2763"/>
              </a:cxn>
              <a:cxn ang="0">
                <a:pos x="7" y="2674"/>
              </a:cxn>
              <a:cxn ang="0">
                <a:pos x="1" y="2550"/>
              </a:cxn>
              <a:cxn ang="0">
                <a:pos x="22" y="2451"/>
              </a:cxn>
              <a:cxn ang="0">
                <a:pos x="68" y="2354"/>
              </a:cxn>
              <a:cxn ang="0">
                <a:pos x="99" y="2274"/>
              </a:cxn>
              <a:cxn ang="0">
                <a:pos x="113" y="2159"/>
              </a:cxn>
              <a:cxn ang="0">
                <a:pos x="99" y="2046"/>
              </a:cxn>
              <a:cxn ang="0">
                <a:pos x="68" y="1966"/>
              </a:cxn>
              <a:cxn ang="0">
                <a:pos x="33" y="1896"/>
              </a:cxn>
              <a:cxn ang="0">
                <a:pos x="7" y="1807"/>
              </a:cxn>
              <a:cxn ang="0">
                <a:pos x="1" y="1683"/>
              </a:cxn>
              <a:cxn ang="0">
                <a:pos x="22" y="1583"/>
              </a:cxn>
              <a:cxn ang="0">
                <a:pos x="56" y="1509"/>
              </a:cxn>
              <a:cxn ang="0">
                <a:pos x="90" y="1435"/>
              </a:cxn>
              <a:cxn ang="0">
                <a:pos x="111" y="1335"/>
              </a:cxn>
              <a:cxn ang="0">
                <a:pos x="106" y="1211"/>
              </a:cxn>
              <a:cxn ang="0">
                <a:pos x="80" y="1123"/>
              </a:cxn>
              <a:cxn ang="0">
                <a:pos x="44" y="1053"/>
              </a:cxn>
              <a:cxn ang="0">
                <a:pos x="13" y="973"/>
              </a:cxn>
              <a:cxn ang="0">
                <a:pos x="0" y="859"/>
              </a:cxn>
              <a:cxn ang="0">
                <a:pos x="13" y="745"/>
              </a:cxn>
              <a:cxn ang="0">
                <a:pos x="44" y="665"/>
              </a:cxn>
              <a:cxn ang="0">
                <a:pos x="80" y="594"/>
              </a:cxn>
              <a:cxn ang="0">
                <a:pos x="106" y="505"/>
              </a:cxn>
              <a:cxn ang="0">
                <a:pos x="111" y="382"/>
              </a:cxn>
              <a:cxn ang="0">
                <a:pos x="90" y="284"/>
              </a:cxn>
              <a:cxn ang="0">
                <a:pos x="58" y="211"/>
              </a:cxn>
              <a:cxn ang="0">
                <a:pos x="24" y="137"/>
              </a:cxn>
              <a:cxn ang="0">
                <a:pos x="3" y="42"/>
              </a:cxn>
            </a:cxnLst>
            <a:rect l="T0" t="T1" r="T2" b="T3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Rectangle 7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/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93D0-2549-4B84-8856-1CC7CDF6DC54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188" y="6375400"/>
            <a:ext cx="1231900" cy="346075"/>
          </a:xfrm>
        </p:spPr>
        <p:txBody>
          <a:bodyPr/>
          <a:lstStyle>
            <a:lvl1pPr>
              <a:defRPr/>
            </a:lvl1pPr>
          </a:lstStyle>
          <a:p>
            <a:fld id="{F0037AAE-CE28-41EB-9459-431C4C24688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4481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>
            <a:off x="7389813" y="0"/>
            <a:ext cx="4802187" cy="6858000"/>
          </a:xfrm>
          <a:custGeom>
            <a:avLst/>
            <a:gdLst>
              <a:gd name="T0" fmla="*/ 0 w 3025"/>
              <a:gd name="T1" fmla="*/ 0 h 4320"/>
              <a:gd name="T2" fmla="*/ 3025 w 3025"/>
              <a:gd name="T3" fmla="*/ 4320 h 4320"/>
            </a:gdLst>
            <a:ahLst/>
            <a:cxnLst>
              <a:cxn ang="0">
                <a:pos x="3025" y="4320"/>
              </a:cxn>
              <a:cxn ang="0">
                <a:pos x="8" y="4243"/>
              </a:cxn>
              <a:cxn ang="0">
                <a:pos x="34" y="4156"/>
              </a:cxn>
              <a:cxn ang="0">
                <a:pos x="69" y="4087"/>
              </a:cxn>
              <a:cxn ang="0">
                <a:pos x="99" y="4007"/>
              </a:cxn>
              <a:cxn ang="0">
                <a:pos x="113" y="3895"/>
              </a:cxn>
              <a:cxn ang="0">
                <a:pos x="99" y="3782"/>
              </a:cxn>
              <a:cxn ang="0">
                <a:pos x="68" y="3702"/>
              </a:cxn>
              <a:cxn ang="0">
                <a:pos x="33" y="3630"/>
              </a:cxn>
              <a:cxn ang="0">
                <a:pos x="7" y="3542"/>
              </a:cxn>
              <a:cxn ang="0">
                <a:pos x="1" y="3418"/>
              </a:cxn>
              <a:cxn ang="0">
                <a:pos x="22" y="3319"/>
              </a:cxn>
              <a:cxn ang="0">
                <a:pos x="56" y="3244"/>
              </a:cxn>
              <a:cxn ang="0">
                <a:pos x="90" y="3171"/>
              </a:cxn>
              <a:cxn ang="0">
                <a:pos x="111" y="3071"/>
              </a:cxn>
              <a:cxn ang="0">
                <a:pos x="106" y="2947"/>
              </a:cxn>
              <a:cxn ang="0">
                <a:pos x="80" y="2858"/>
              </a:cxn>
              <a:cxn ang="0">
                <a:pos x="33" y="2763"/>
              </a:cxn>
              <a:cxn ang="0">
                <a:pos x="7" y="2674"/>
              </a:cxn>
              <a:cxn ang="0">
                <a:pos x="1" y="2550"/>
              </a:cxn>
              <a:cxn ang="0">
                <a:pos x="22" y="2451"/>
              </a:cxn>
              <a:cxn ang="0">
                <a:pos x="68" y="2354"/>
              </a:cxn>
              <a:cxn ang="0">
                <a:pos x="99" y="2274"/>
              </a:cxn>
              <a:cxn ang="0">
                <a:pos x="113" y="2159"/>
              </a:cxn>
              <a:cxn ang="0">
                <a:pos x="99" y="2046"/>
              </a:cxn>
              <a:cxn ang="0">
                <a:pos x="68" y="1966"/>
              </a:cxn>
              <a:cxn ang="0">
                <a:pos x="33" y="1896"/>
              </a:cxn>
              <a:cxn ang="0">
                <a:pos x="7" y="1807"/>
              </a:cxn>
              <a:cxn ang="0">
                <a:pos x="1" y="1683"/>
              </a:cxn>
              <a:cxn ang="0">
                <a:pos x="22" y="1583"/>
              </a:cxn>
              <a:cxn ang="0">
                <a:pos x="56" y="1509"/>
              </a:cxn>
              <a:cxn ang="0">
                <a:pos x="90" y="1435"/>
              </a:cxn>
              <a:cxn ang="0">
                <a:pos x="111" y="1335"/>
              </a:cxn>
              <a:cxn ang="0">
                <a:pos x="106" y="1211"/>
              </a:cxn>
              <a:cxn ang="0">
                <a:pos x="80" y="1123"/>
              </a:cxn>
              <a:cxn ang="0">
                <a:pos x="44" y="1053"/>
              </a:cxn>
              <a:cxn ang="0">
                <a:pos x="13" y="973"/>
              </a:cxn>
              <a:cxn ang="0">
                <a:pos x="0" y="859"/>
              </a:cxn>
              <a:cxn ang="0">
                <a:pos x="13" y="745"/>
              </a:cxn>
              <a:cxn ang="0">
                <a:pos x="44" y="665"/>
              </a:cxn>
              <a:cxn ang="0">
                <a:pos x="80" y="594"/>
              </a:cxn>
              <a:cxn ang="0">
                <a:pos x="106" y="505"/>
              </a:cxn>
              <a:cxn ang="0">
                <a:pos x="111" y="382"/>
              </a:cxn>
              <a:cxn ang="0">
                <a:pos x="90" y="284"/>
              </a:cxn>
              <a:cxn ang="0">
                <a:pos x="58" y="211"/>
              </a:cxn>
              <a:cxn ang="0">
                <a:pos x="24" y="137"/>
              </a:cxn>
              <a:cxn ang="0">
                <a:pos x="3" y="42"/>
              </a:cxn>
            </a:cxnLst>
            <a:rect l="T0" t="T1" r="T2" b="T3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Rectangle 11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/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E7BBE-D30F-4BB9-842F-CAA20BEDFA3D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8013" y="6375400"/>
            <a:ext cx="1233487" cy="346075"/>
          </a:xfrm>
        </p:spPr>
        <p:txBody>
          <a:bodyPr/>
          <a:lstStyle>
            <a:lvl1pPr>
              <a:defRPr/>
            </a:lvl1pPr>
          </a:lstStyle>
          <a:p>
            <a:fld id="{F5FF1CAE-DDC4-4070-B729-B760EE5F55A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8038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0950" y="2286000"/>
            <a:ext cx="101790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Editar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6E4622-68DC-4B83-BD41-6751814452CA}" type="datetimeFigureOut">
              <a:rPr lang="es-ES"/>
              <a:pPr>
                <a:defRPr/>
              </a:pPr>
              <a:t>07/09/2020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fld id="{0FDB9BE3-D5EB-49D0-A361-9DF5CADEFBCE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1031" name="Freeform 6"/>
          <p:cNvSpPr>
            <a:spLocks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>
              <a:gd name="T0" fmla="*/ 0 w 558"/>
              <a:gd name="T1" fmla="*/ 0 h 4320"/>
              <a:gd name="T2" fmla="*/ 558 w 558"/>
              <a:gd name="T3" fmla="*/ 4320 h 4320"/>
            </a:gdLst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T0" t="T1" r="T2" b="T3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1" r:id="rId2"/>
    <p:sldLayoutId id="2147483819" r:id="rId3"/>
    <p:sldLayoutId id="2147483812" r:id="rId4"/>
    <p:sldLayoutId id="2147483813" r:id="rId5"/>
    <p:sldLayoutId id="2147483814" r:id="rId6"/>
    <p:sldLayoutId id="2147483815" r:id="rId7"/>
    <p:sldLayoutId id="2147483820" r:id="rId8"/>
    <p:sldLayoutId id="2147483821" r:id="rId9"/>
    <p:sldLayoutId id="2147483816" r:id="rId10"/>
    <p:sldLayoutId id="21474838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Aula I de Poesía: Recital Poético Fin de Curso - Ateneo Mercantil de  Val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067550" y="4271963"/>
            <a:ext cx="49371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5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 Lenguaje de la poesía</a:t>
            </a:r>
          </a:p>
        </p:txBody>
      </p:sp>
    </p:spTree>
    <p:custDataLst>
      <p:tags r:id="rId1"/>
    </p:custDataLst>
  </p:cSld>
  <p:clrMapOvr>
    <a:masterClrMapping/>
  </p:clrMapOvr>
  <p:transition spd="slow" advTm="496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Tus ojos de </a:t>
            </a:r>
            <a:r>
              <a:rPr lang="es-CL" altLang="es-ES" sz="2400" smtClean="0">
                <a:solidFill>
                  <a:srgbClr val="FF0000"/>
                </a:solidFill>
              </a:rPr>
              <a:t>mar</a:t>
            </a:r>
            <a:r>
              <a:rPr lang="es-CL" altLang="es-ES" sz="2400" smtClean="0">
                <a:solidFill>
                  <a:schemeClr val="tx1"/>
                </a:solidFill>
              </a:rPr>
              <a:t> me cautivan cada vez que los veo.</a:t>
            </a:r>
          </a:p>
        </p:txBody>
      </p:sp>
      <p:sp>
        <p:nvSpPr>
          <p:cNvPr id="4" name="3 Proceso"/>
          <p:cNvSpPr/>
          <p:nvPr/>
        </p:nvSpPr>
        <p:spPr>
          <a:xfrm>
            <a:off x="4702175" y="2990850"/>
            <a:ext cx="3057525" cy="10588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rgbClr val="FF0000"/>
                </a:solidFill>
              </a:rPr>
              <a:t>Significado connotativo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El color de los ojos de alguien que son semejantes al color del océano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ema 5: Denotacion y Connotacion | Niveles de la lengua, Frase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39825"/>
            <a:ext cx="89916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niña pensando Imagen Descargar_PRF Gráficos 401477162_PNG Imag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4 CuadroTexto"/>
          <p:cNvSpPr txBox="1">
            <a:spLocks noChangeArrowheads="1"/>
          </p:cNvSpPr>
          <p:nvPr/>
        </p:nvSpPr>
        <p:spPr bwMode="auto">
          <a:xfrm>
            <a:off x="3344863" y="704850"/>
            <a:ext cx="2703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ES"/>
              <a:t>¿Cuál de los dos lenguajes se utilizará en la poesía?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▷ Figuras literarias - Tipos, Significados y Comparació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pel Viejo En La Textura De Madera Marrón Con La Pluma Y La Tinta. Fotos,  Retratos, Imágenes Y Fotografía De Archivo Libres De Derecho. Image  4008191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4 CuadroTexto"/>
          <p:cNvSpPr txBox="1">
            <a:spLocks noChangeArrowheads="1"/>
          </p:cNvSpPr>
          <p:nvPr/>
        </p:nvSpPr>
        <p:spPr bwMode="auto">
          <a:xfrm>
            <a:off x="1554163" y="1581150"/>
            <a:ext cx="8059737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ES" sz="4000" i="1">
                <a:latin typeface="French Script MT" panose="03020402040607040605" pitchFamily="66" charset="0"/>
              </a:rPr>
              <a:t>Las figuras literarias o retóricas son recursos estilísticos que utiliza el poeta para transformar el lenguaje común y corriente en uno artísticamente elaborado. </a:t>
            </a:r>
          </a:p>
          <a:p>
            <a:pPr algn="just" eaLnBrk="1" hangingPunct="1"/>
            <a:r>
              <a:rPr lang="es-CL" altLang="es-ES" sz="4000" i="1">
                <a:latin typeface="French Script MT" panose="03020402040607040605" pitchFamily="66" charset="0"/>
              </a:rPr>
              <a:t>Los escritores las utilizan para dar belleza y expresividad a sus textos.</a:t>
            </a:r>
          </a:p>
          <a:p>
            <a:pPr eaLnBrk="1" hangingPunct="1"/>
            <a:r>
              <a:rPr lang="es-CL" altLang="es-ES" sz="3600" i="1">
                <a:latin typeface="French Script MT" panose="03020402040607040605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COMPARACIÓN</a:t>
            </a:r>
            <a:endParaRPr lang="es-CL" dirty="0"/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1250950" y="2286000"/>
            <a:ext cx="5189538" cy="3594100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Figura que consiste en establecer una semejanza directa entre dos cosas, dos seres, dos hechos, etc. </a:t>
            </a:r>
          </a:p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Se utilizan nexos comparativos “como”, “tal como”, “más que”, “igual que”, “parecido a”, “menos que”, etc.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5137" y="4065636"/>
            <a:ext cx="2887481" cy="2191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5" descr="Dama De Letras on Twitter: &quot;Tus ojos son luceros, tus labios de terciopelo,  y un amor como el que siento, me es imposible esconderlo.  #DomingoDeResurreccion #Poeima… https://t.co/kga3hrW3W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565275"/>
            <a:ext cx="28479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“Mi madre era pequeñita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</a:t>
            </a:r>
            <a:r>
              <a:rPr lang="es-CL" altLang="es-ES" sz="2400" smtClean="0">
                <a:solidFill>
                  <a:srgbClr val="FF0000"/>
                </a:solidFill>
              </a:rPr>
              <a:t>como</a:t>
            </a:r>
            <a:r>
              <a:rPr lang="es-CL" altLang="es-ES" sz="2400" smtClean="0">
                <a:solidFill>
                  <a:schemeClr val="tx1"/>
                </a:solidFill>
              </a:rPr>
              <a:t> la menta o la hierba;”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                                                                            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(Gabriela Mistral, “Madre Mía”)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b="1" smtClean="0">
                <a:solidFill>
                  <a:schemeClr val="tx1"/>
                </a:solidFill>
              </a:rPr>
              <a:t>                                                                                   </a:t>
            </a:r>
            <a:endParaRPr lang="es-CL" altLang="es-ES" sz="240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  <p:pic>
        <p:nvPicPr>
          <p:cNvPr id="21508" name="Picture 7" descr="10 increíbles beneficios de la m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4676775"/>
            <a:ext cx="3454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“alcachofa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allí en el huerto,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vestida de guerrero.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bruñida,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b="1" smtClean="0">
                <a:solidFill>
                  <a:schemeClr val="tx1"/>
                </a:solidFill>
              </a:rPr>
              <a:t>    </a:t>
            </a:r>
            <a:r>
              <a:rPr lang="es-CL" altLang="es-ES" sz="2400" smtClean="0">
                <a:solidFill>
                  <a:srgbClr val="FF0000"/>
                </a:solidFill>
              </a:rPr>
              <a:t>como</a:t>
            </a:r>
            <a:r>
              <a:rPr lang="es-CL" altLang="es-ES" sz="2400" smtClean="0">
                <a:solidFill>
                  <a:schemeClr val="tx1"/>
                </a:solidFill>
              </a:rPr>
              <a:t> una granada”.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(Pablo Neruda, “Oda a la alcachofa”)</a:t>
            </a:r>
          </a:p>
        </p:txBody>
      </p:sp>
      <p:pic>
        <p:nvPicPr>
          <p:cNvPr id="22531" name="Picture 4" descr="Granada, F1 Granada, Arma imagen png - imagen transparente descarga gratui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8" y="4664075"/>
            <a:ext cx="270668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METÁFORA</a:t>
            </a:r>
            <a:endParaRPr lang="es-CL" dirty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1250950" y="1998663"/>
            <a:ext cx="5110163" cy="3881437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Consiste en la sustitución de un elemento por otro con el que guarda alguna semejanza. </a:t>
            </a:r>
          </a:p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El lector interpreta correctamente el sentido del elemento que lee una vez que lo relaciona con otro de características similares.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5855" y="4032405"/>
            <a:ext cx="3610707" cy="225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AutoShape 5" descr="Qué son las Nubes | Todo sobre su formación y los tipos de nu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sp>
        <p:nvSpPr>
          <p:cNvPr id="23558" name="AutoShape 7" descr="Qué son las Nubes | Todo sobre su formación y los tipos de nu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pic>
        <p:nvPicPr>
          <p:cNvPr id="23559" name="7 Imagen" descr="descarga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500188"/>
            <a:ext cx="338455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“Uno, torcido, tiende</a:t>
            </a:r>
          </a:p>
          <a:p>
            <a:pPr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su </a:t>
            </a:r>
            <a:r>
              <a:rPr lang="es-CL" altLang="es-ES" sz="2400" smtClean="0">
                <a:solidFill>
                  <a:srgbClr val="FF0000"/>
                </a:solidFill>
              </a:rPr>
              <a:t>brazo</a:t>
            </a:r>
            <a:r>
              <a:rPr lang="es-CL" altLang="es-ES" sz="2400" smtClean="0">
                <a:solidFill>
                  <a:schemeClr val="tx1"/>
                </a:solidFill>
              </a:rPr>
              <a:t> inmenso y de </a:t>
            </a:r>
          </a:p>
          <a:p>
            <a:pPr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follaje trémulo”</a:t>
            </a:r>
          </a:p>
          <a:p>
            <a:pPr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(Gabriela Mistral, “Tres árboles”)</a:t>
            </a:r>
          </a:p>
        </p:txBody>
      </p:sp>
      <p:sp>
        <p:nvSpPr>
          <p:cNvPr id="4" name="3 Flecha izquierda"/>
          <p:cNvSpPr/>
          <p:nvPr/>
        </p:nvSpPr>
        <p:spPr>
          <a:xfrm>
            <a:off x="6583363" y="1920875"/>
            <a:ext cx="4244975" cy="1814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El significado connotativo de las palabras se utiliza en las metáforas</a:t>
            </a:r>
          </a:p>
        </p:txBody>
      </p:sp>
      <p:sp>
        <p:nvSpPr>
          <p:cNvPr id="5" name="4 Proceso alternativo"/>
          <p:cNvSpPr/>
          <p:nvPr/>
        </p:nvSpPr>
        <p:spPr>
          <a:xfrm>
            <a:off x="6100763" y="4244975"/>
            <a:ext cx="5564187" cy="17764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dirty="0">
                <a:solidFill>
                  <a:schemeClr val="tx1"/>
                </a:solidFill>
              </a:rPr>
              <a:t>El elemento al que alude la metáfora </a:t>
            </a:r>
            <a:r>
              <a:rPr lang="es-CL" b="1" dirty="0">
                <a:solidFill>
                  <a:schemeClr val="tx1"/>
                </a:solidFill>
              </a:rPr>
              <a:t>“su brazo” </a:t>
            </a:r>
            <a:r>
              <a:rPr lang="es-CL" dirty="0">
                <a:solidFill>
                  <a:schemeClr val="tx1"/>
                </a:solidFill>
              </a:rPr>
              <a:t>es la rama de un árbol. </a:t>
            </a:r>
          </a:p>
          <a:p>
            <a:pPr algn="just">
              <a:defRPr/>
            </a:pPr>
            <a:r>
              <a:rPr lang="es-CL" dirty="0">
                <a:solidFill>
                  <a:schemeClr val="tx1"/>
                </a:solidFill>
              </a:rPr>
              <a:t>La semejanza entre los brazos de las personas y las ramas de los árboles es la clave que nos permite comprender el sentido de estos versos.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23875"/>
            <a:ext cx="5962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 descr="Profesora profesora cartoon.svg - Descargar PNG/SVG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3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4 Rectángulo"/>
          <p:cNvSpPr>
            <a:spLocks noChangeArrowheads="1"/>
          </p:cNvSpPr>
          <p:nvPr/>
        </p:nvSpPr>
        <p:spPr bwMode="auto">
          <a:xfrm>
            <a:off x="4694238" y="1120775"/>
            <a:ext cx="52720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ES" sz="3200">
                <a:solidFill>
                  <a:schemeClr val="bg1"/>
                </a:solidFill>
              </a:rPr>
              <a:t>Una de las características principales del lenguaje de la poesía es la manera en la cual se usan los significados.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“La </a:t>
            </a:r>
            <a:r>
              <a:rPr lang="es-CL" altLang="es-ES" sz="2400" smtClean="0">
                <a:solidFill>
                  <a:srgbClr val="FF0000"/>
                </a:solidFill>
              </a:rPr>
              <a:t>serpiente de plata</a:t>
            </a:r>
          </a:p>
          <a:p>
            <a:pPr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que bajaba entre los cerros </a:t>
            </a:r>
          </a:p>
          <a:p>
            <a:pPr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me despertaba cada mañana</a:t>
            </a:r>
          </a:p>
          <a:p>
            <a:pPr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con su dulce melodía”</a:t>
            </a:r>
          </a:p>
        </p:txBody>
      </p:sp>
      <p:sp>
        <p:nvSpPr>
          <p:cNvPr id="4" name="3 Flecha izquierda"/>
          <p:cNvSpPr/>
          <p:nvPr/>
        </p:nvSpPr>
        <p:spPr>
          <a:xfrm>
            <a:off x="6583363" y="1920875"/>
            <a:ext cx="4244975" cy="1814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El significado connotativo de las palabras se utiliza en las metáforas</a:t>
            </a:r>
          </a:p>
        </p:txBody>
      </p:sp>
      <p:sp>
        <p:nvSpPr>
          <p:cNvPr id="5" name="4 Proceso alternativo"/>
          <p:cNvSpPr/>
          <p:nvPr/>
        </p:nvSpPr>
        <p:spPr>
          <a:xfrm>
            <a:off x="6100763" y="4244975"/>
            <a:ext cx="5564187" cy="17764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dirty="0">
                <a:solidFill>
                  <a:schemeClr val="tx1"/>
                </a:solidFill>
              </a:rPr>
              <a:t>El elemento al que alude la metáfora </a:t>
            </a:r>
            <a:r>
              <a:rPr lang="es-CL" b="1" dirty="0">
                <a:solidFill>
                  <a:schemeClr val="tx1"/>
                </a:solidFill>
              </a:rPr>
              <a:t>“serpiente de plata” </a:t>
            </a:r>
            <a:r>
              <a:rPr lang="es-CL" dirty="0">
                <a:solidFill>
                  <a:schemeClr val="tx1"/>
                </a:solidFill>
              </a:rPr>
              <a:t>es al río.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HIPÉRBOLE</a:t>
            </a:r>
            <a:endParaRPr lang="es-CL" dirty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1250950" y="2286000"/>
            <a:ext cx="5097463" cy="3594100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Consiste en exagerar una idea, cualidad, etc, ya sea aumentándola o disminuyéndola.</a:t>
            </a:r>
          </a:p>
          <a:p>
            <a:pPr algn="just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  <p:sp>
        <p:nvSpPr>
          <p:cNvPr id="26628" name="AutoShape 2" descr="dopl3r.com - Memes - Yo en cuarentena cada 15 minutos. @lafoka Estoy muerto  de hambre VI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sp>
        <p:nvSpPr>
          <p:cNvPr id="26629" name="AutoShape 4" descr="dopl3r.com - Memes - Yo en cuarentena cada 15 minutos. @lafoka Estoy muerto  de hambre VI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pic>
        <p:nvPicPr>
          <p:cNvPr id="26630" name="Picture 6" descr="León on Twitter: &quot;Y pensar que te lloré todo un río :(  http://t.co/SoxywWgja5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167163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“Por tu amor </a:t>
            </a:r>
            <a:r>
              <a:rPr lang="es-CL" altLang="es-ES" sz="2400" smtClean="0">
                <a:solidFill>
                  <a:srgbClr val="FF0000"/>
                </a:solidFill>
              </a:rPr>
              <a:t>me duele el aire</a:t>
            </a:r>
            <a:r>
              <a:rPr lang="es-CL" altLang="es-ES" sz="2400" smtClean="0">
                <a:solidFill>
                  <a:schemeClr val="tx1"/>
                </a:solidFill>
              </a:rPr>
              <a:t>,                 </a:t>
            </a:r>
            <a:endParaRPr lang="es-CL" altLang="es-ES" sz="2400" smtClean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</a:t>
            </a:r>
            <a:r>
              <a:rPr lang="es-CL" altLang="es-ES" sz="2400" smtClean="0">
                <a:solidFill>
                  <a:srgbClr val="FF0000"/>
                </a:solidFill>
              </a:rPr>
              <a:t>el corazón</a:t>
            </a:r>
            <a:endParaRPr lang="es-CL" altLang="es-ES" sz="2400" b="1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rgbClr val="FF0000"/>
                </a:solidFill>
              </a:rPr>
              <a:t>y el sombrero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                                                                             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(Federico García Lorca, “Es verdad”)</a:t>
            </a:r>
          </a:p>
        </p:txBody>
      </p:sp>
      <p:sp>
        <p:nvSpPr>
          <p:cNvPr id="27652" name="AutoShape 4" descr="Mi Corazon, esta Muriendo Lentamente sin ti - About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sp>
        <p:nvSpPr>
          <p:cNvPr id="27653" name="AutoShape 6" descr="Mi Corazon, esta Muriendo Lentamente sin ti - About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sp>
        <p:nvSpPr>
          <p:cNvPr id="27654" name="AutoShape 8" descr="Mi Corazon, esta Muriendo Lentamente sin ti - About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pic>
        <p:nvPicPr>
          <p:cNvPr id="27655" name="7 Imagen" descr="descarg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88" y="4937125"/>
            <a:ext cx="314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“Creo que </a:t>
            </a:r>
            <a:r>
              <a:rPr lang="es-CL" altLang="es-ES" sz="2400" smtClean="0">
                <a:solidFill>
                  <a:srgbClr val="FF0000"/>
                </a:solidFill>
              </a:rPr>
              <a:t>no hay en todo Chile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niño tal malintencionado</a:t>
            </a:r>
            <a:r>
              <a:rPr lang="es-CL" altLang="es-ES" sz="2400" b="1" smtClean="0">
                <a:solidFill>
                  <a:schemeClr val="tx1"/>
                </a:solidFill>
              </a:rPr>
              <a:t>”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                                                                             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(Nicanor Parra, “Defensa del árbol)</a:t>
            </a:r>
          </a:p>
        </p:txBody>
      </p:sp>
      <p:pic>
        <p:nvPicPr>
          <p:cNvPr id="28676" name="Picture 2" descr="mamifashionista de un adolescente | Hablemos de moda, hijos, vida cotidiana  y mucho má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4879975"/>
            <a:ext cx="29638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HIPÉRBATON</a:t>
            </a:r>
            <a:endParaRPr lang="es-CL" dirty="0"/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1250950" y="1998663"/>
            <a:ext cx="5097463" cy="3881437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Consiste en la alteración o ruptura del orden lógico-gramatical de las palabras en la oración.</a:t>
            </a:r>
          </a:p>
        </p:txBody>
      </p:sp>
      <p:pic>
        <p:nvPicPr>
          <p:cNvPr id="29700" name="Picture 5" descr="Print Quiz: Textos líricos (lengua - 6º Educación primaria - poesí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1590675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“De verdes sauces hay una espesura”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(Garcilaso de la Vega)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  <p:pic>
        <p:nvPicPr>
          <p:cNvPr id="30724" name="Picture 7" descr="Amazon.com: 5 semillas de sauce verde brillante, árbol de mimbre, flor  gigante de paisaje completo, patio de garra.: Jardín y Exteri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506913"/>
            <a:ext cx="26050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“Del monte en la ladera por mi mano plantado tengo un huerto”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(Fray Luis de León Oda I, “Vida retirada”)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  <p:pic>
        <p:nvPicPr>
          <p:cNvPr id="31747" name="Picture 4" descr="Huertos Nuevos / New Gardens | Caribbean Eco S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4370388"/>
            <a:ext cx="312102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SINESTESIA</a:t>
            </a:r>
            <a:endParaRPr lang="es-CL" dirty="0"/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1250950" y="1998663"/>
            <a:ext cx="5084763" cy="3881437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el </a:t>
            </a:r>
            <a:r>
              <a:rPr lang="es-CL" altLang="es-ES" sz="2400" smtClean="0">
                <a:solidFill>
                  <a:srgbClr val="FF0000"/>
                </a:solidFill>
              </a:rPr>
              <a:t>uso entrecruzado de los sentidos. </a:t>
            </a:r>
          </a:p>
          <a:p>
            <a:pPr algn="just"/>
            <a:r>
              <a:rPr lang="es-ES" altLang="es-ES" sz="2400" smtClean="0">
                <a:solidFill>
                  <a:schemeClr val="tx1"/>
                </a:solidFill>
              </a:rPr>
              <a:t>Consiste en hacer corresponder entre sí sensaciones distintas, es decir, asociar impresiones sensoriales propias de un sentido con otras de otro sentido.  </a:t>
            </a:r>
            <a:endParaRPr lang="es-CL" altLang="es-ES" sz="240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9546" y="1782786"/>
            <a:ext cx="2473213" cy="334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L" altLang="es-ES" sz="2400" smtClean="0">
                <a:solidFill>
                  <a:schemeClr val="tx1"/>
                </a:solidFill>
              </a:rPr>
              <a:t>“Su mirada es </a:t>
            </a:r>
            <a:r>
              <a:rPr lang="es-CL" altLang="es-ES" sz="2400" smtClean="0">
                <a:solidFill>
                  <a:srgbClr val="FF0000"/>
                </a:solidFill>
              </a:rPr>
              <a:t>dulce</a:t>
            </a:r>
            <a:r>
              <a:rPr lang="es-CL" altLang="es-ES" sz="2400" smtClean="0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es-CL" altLang="es-ES" sz="2400" smtClean="0">
                <a:solidFill>
                  <a:schemeClr val="tx1"/>
                </a:solidFill>
              </a:rPr>
              <a:t>“Sus </a:t>
            </a:r>
            <a:r>
              <a:rPr lang="es-CL" altLang="es-ES" sz="2400" smtClean="0">
                <a:solidFill>
                  <a:srgbClr val="FF0000"/>
                </a:solidFill>
              </a:rPr>
              <a:t>ásperas</a:t>
            </a:r>
            <a:r>
              <a:rPr lang="es-CL" altLang="es-ES" sz="2400" smtClean="0">
                <a:solidFill>
                  <a:schemeClr val="tx1"/>
                </a:solidFill>
              </a:rPr>
              <a:t> palabras me hirieron”</a:t>
            </a:r>
          </a:p>
          <a:p>
            <a:pPr algn="ctr"/>
            <a:r>
              <a:rPr lang="es-CL" altLang="es-ES" sz="2400" smtClean="0">
                <a:solidFill>
                  <a:schemeClr val="tx1"/>
                </a:solidFill>
              </a:rPr>
              <a:t>“Un </a:t>
            </a:r>
            <a:r>
              <a:rPr lang="es-CL" altLang="es-ES" sz="2400" smtClean="0">
                <a:solidFill>
                  <a:srgbClr val="FF0000"/>
                </a:solidFill>
              </a:rPr>
              <a:t>suave</a:t>
            </a:r>
            <a:r>
              <a:rPr lang="es-CL" altLang="es-ES" sz="2400" smtClean="0">
                <a:solidFill>
                  <a:schemeClr val="tx1"/>
                </a:solidFill>
              </a:rPr>
              <a:t> paisaje de otoño”</a:t>
            </a:r>
          </a:p>
          <a:p>
            <a:pPr algn="ctr"/>
            <a:r>
              <a:rPr lang="es-CL" altLang="es-ES" sz="2400" smtClean="0">
                <a:solidFill>
                  <a:schemeClr val="tx1"/>
                </a:solidFill>
              </a:rPr>
              <a:t>“El sonido </a:t>
            </a:r>
            <a:r>
              <a:rPr lang="es-CL" altLang="es-ES" sz="2400" smtClean="0">
                <a:solidFill>
                  <a:srgbClr val="FF0000"/>
                </a:solidFill>
              </a:rPr>
              <a:t>azul</a:t>
            </a:r>
            <a:r>
              <a:rPr lang="es-CL" altLang="es-ES" sz="2400" smtClean="0">
                <a:solidFill>
                  <a:schemeClr val="tx1"/>
                </a:solidFill>
              </a:rPr>
              <a:t> de la trompeta”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  <p:pic>
        <p:nvPicPr>
          <p:cNvPr id="33796" name="Picture 5" descr="ASPECTOS MORALES Y ESPIRITUALES DE LOS CINCO SENTIDOS - Sitio web de Logia  Luz de Girardot Masonería Masones hombres libres y de buenas costum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4414838"/>
            <a:ext cx="341788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23875"/>
            <a:ext cx="5962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1" descr="Profesora profesora cartoon.svg - Descargar PNG/SVG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3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4 Rectángulo"/>
          <p:cNvSpPr>
            <a:spLocks noChangeArrowheads="1"/>
          </p:cNvSpPr>
          <p:nvPr/>
        </p:nvSpPr>
        <p:spPr bwMode="auto">
          <a:xfrm>
            <a:off x="4694238" y="1120775"/>
            <a:ext cx="52720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ES" sz="4400" i="1">
                <a:solidFill>
                  <a:schemeClr val="bg1"/>
                </a:solidFill>
                <a:latin typeface="French Script MT" panose="03020402040607040605" pitchFamily="66" charset="0"/>
              </a:rPr>
              <a:t>Apliquemos lo aprendido…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 LENGUAJE DENOTATIVO</a:t>
            </a:r>
            <a:endParaRPr lang="es-CL" dirty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1250950" y="2286000"/>
            <a:ext cx="5137150" cy="3594100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objetivo, es decir, no se entrega una opinión o sentimientos.</a:t>
            </a:r>
          </a:p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aquél que encontramos en el diccionario como definición.</a:t>
            </a:r>
          </a:p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La palabra significa lo que realmente es, es decir, tiene un significado literal.</a:t>
            </a:r>
          </a:p>
        </p:txBody>
      </p:sp>
      <p:pic>
        <p:nvPicPr>
          <p:cNvPr id="8196" name="Picture 5" descr="Diccionario (glosario) - Proyecto Elaboración de materiales. IES Villa de  Ní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355850"/>
            <a:ext cx="2803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339725"/>
            <a:ext cx="9158287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265363" y="1119188"/>
            <a:ext cx="7970837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dirty="0">
                <a:solidFill>
                  <a:schemeClr val="bg1"/>
                </a:solidFill>
              </a:rPr>
              <a:t>Identifique qué figura literaria está presente en cada ejemplo:</a:t>
            </a:r>
          </a:p>
          <a:p>
            <a:pPr>
              <a:defRPr/>
            </a:pPr>
            <a:endParaRPr lang="es-CL" dirty="0">
              <a:solidFill>
                <a:schemeClr val="bg1"/>
              </a:solidFill>
            </a:endParaRPr>
          </a:p>
          <a:p>
            <a:pPr>
              <a:defRPr/>
            </a:pPr>
            <a:endParaRPr lang="es-CL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L" dirty="0">
                <a:solidFill>
                  <a:schemeClr val="bg1"/>
                </a:solidFill>
              </a:rPr>
              <a:t>1. Te llamé un millón de veces.                             _____________________</a:t>
            </a:r>
          </a:p>
          <a:p>
            <a:pPr>
              <a:defRPr/>
            </a:pPr>
            <a:endParaRPr lang="es-CL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L" dirty="0">
                <a:solidFill>
                  <a:schemeClr val="bg1"/>
                </a:solidFill>
              </a:rPr>
              <a:t>2. Tenía el cuello largo como un avestruz.            _____________________</a:t>
            </a:r>
          </a:p>
          <a:p>
            <a:pPr>
              <a:defRPr/>
            </a:pPr>
            <a:endParaRPr lang="es-CL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 startAt="3"/>
              <a:defRPr/>
            </a:pPr>
            <a:r>
              <a:rPr lang="es-CL" dirty="0">
                <a:solidFill>
                  <a:schemeClr val="bg1"/>
                </a:solidFill>
              </a:rPr>
              <a:t>Volverán las oscuras golondrinas en tu           _____________________</a:t>
            </a:r>
          </a:p>
          <a:p>
            <a:pPr marL="342900" indent="-342900">
              <a:defRPr/>
            </a:pPr>
            <a:r>
              <a:rPr lang="es-CL" dirty="0">
                <a:solidFill>
                  <a:schemeClr val="bg1"/>
                </a:solidFill>
              </a:rPr>
              <a:t>balcón sus nidos a colgar. </a:t>
            </a:r>
          </a:p>
          <a:p>
            <a:pPr>
              <a:defRPr/>
            </a:pPr>
            <a:endParaRPr lang="es-CL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L" dirty="0">
                <a:solidFill>
                  <a:schemeClr val="bg1"/>
                </a:solidFill>
              </a:rPr>
              <a:t>4. El manto blanco de la montaña.                       _____________________</a:t>
            </a:r>
          </a:p>
          <a:p>
            <a:pPr>
              <a:defRPr/>
            </a:pPr>
            <a:endParaRPr lang="es-CL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L" dirty="0">
                <a:solidFill>
                  <a:schemeClr val="bg1"/>
                </a:solidFill>
              </a:rPr>
              <a:t>5. Escuchan los ojos tu llanto.                              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El </a:t>
            </a:r>
            <a:r>
              <a:rPr lang="es-CL" altLang="es-ES" sz="2400" smtClean="0">
                <a:solidFill>
                  <a:srgbClr val="FF0000"/>
                </a:solidFill>
              </a:rPr>
              <a:t>terremoto</a:t>
            </a:r>
            <a:r>
              <a:rPr lang="es-CL" altLang="es-ES" sz="2400" smtClean="0">
                <a:solidFill>
                  <a:schemeClr val="tx1"/>
                </a:solidFill>
              </a:rPr>
              <a:t> fue de ocho grados.</a:t>
            </a:r>
          </a:p>
        </p:txBody>
      </p:sp>
      <p:sp>
        <p:nvSpPr>
          <p:cNvPr id="4" name="3 Proceso"/>
          <p:cNvSpPr/>
          <p:nvPr/>
        </p:nvSpPr>
        <p:spPr>
          <a:xfrm>
            <a:off x="4794250" y="3135313"/>
            <a:ext cx="2847975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rgbClr val="FF0000"/>
                </a:solidFill>
              </a:rPr>
              <a:t>Significado denotativo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Fuerte movimiento de la tierra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Me han regalado una </a:t>
            </a:r>
            <a:r>
              <a:rPr lang="es-CL" altLang="es-ES" sz="2400" smtClean="0">
                <a:solidFill>
                  <a:srgbClr val="FF0000"/>
                </a:solidFill>
              </a:rPr>
              <a:t>joya</a:t>
            </a:r>
            <a:r>
              <a:rPr lang="es-CL" altLang="es-ES" sz="2400" smtClean="0">
                <a:solidFill>
                  <a:schemeClr val="tx1"/>
                </a:solidFill>
              </a:rPr>
              <a:t> por mi cumpleaños.</a:t>
            </a:r>
          </a:p>
        </p:txBody>
      </p:sp>
      <p:sp>
        <p:nvSpPr>
          <p:cNvPr id="4" name="3 Proceso"/>
          <p:cNvSpPr/>
          <p:nvPr/>
        </p:nvSpPr>
        <p:spPr>
          <a:xfrm>
            <a:off x="4794250" y="3135313"/>
            <a:ext cx="2847975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rgbClr val="FF0000"/>
                </a:solidFill>
              </a:rPr>
              <a:t>Significado denotativo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Objeto hecho de algún metal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Toda mi vida he querido conocer el </a:t>
            </a:r>
            <a:r>
              <a:rPr lang="es-CL" altLang="es-ES" sz="2400" smtClean="0">
                <a:solidFill>
                  <a:srgbClr val="FF0000"/>
                </a:solidFill>
              </a:rPr>
              <a:t>mar</a:t>
            </a:r>
            <a:r>
              <a:rPr lang="es-CL" altLang="es-ES" sz="240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3 Proceso"/>
          <p:cNvSpPr/>
          <p:nvPr/>
        </p:nvSpPr>
        <p:spPr>
          <a:xfrm>
            <a:off x="4794250" y="3135313"/>
            <a:ext cx="2847975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rgbClr val="FF0000"/>
                </a:solidFill>
              </a:rPr>
              <a:t>Significado denotativo </a:t>
            </a:r>
            <a:r>
              <a:rPr lang="es-CL" dirty="0">
                <a:solidFill>
                  <a:schemeClr val="tx1"/>
                </a:solidFill>
              </a:rPr>
              <a:t>Masa de agua salada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LENGUAJE CONNOTATIVO</a:t>
            </a:r>
            <a:endParaRPr lang="es-CL" dirty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1250950" y="1646238"/>
            <a:ext cx="5124450" cy="4233862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subjetivo, es decir, implica valoraciones, opiniones o sentimientos.</a:t>
            </a:r>
          </a:p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un significado figurado que se le da a la palabra en un contexto específico.</a:t>
            </a:r>
          </a:p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La palabra tiene un significado interpretado o indirecto, es decir, un sentido figurado o doble sentido.</a:t>
            </a:r>
          </a:p>
          <a:p>
            <a:endParaRPr lang="es-CL" altLang="es-ES" smtClean="0"/>
          </a:p>
        </p:txBody>
      </p:sp>
      <p:pic>
        <p:nvPicPr>
          <p:cNvPr id="12292" name="Picture 5" descr="Interpretar el lenguaje figurado en un texto narrativo - TOMi.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28850"/>
            <a:ext cx="4337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Mi sobrino es un </a:t>
            </a:r>
            <a:r>
              <a:rPr lang="es-CL" altLang="es-ES" sz="2400" smtClean="0">
                <a:solidFill>
                  <a:srgbClr val="FF0000"/>
                </a:solidFill>
              </a:rPr>
              <a:t>terremoto</a:t>
            </a:r>
            <a:r>
              <a:rPr lang="es-CL" altLang="es-ES" sz="240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3 Proceso"/>
          <p:cNvSpPr/>
          <p:nvPr/>
        </p:nvSpPr>
        <p:spPr>
          <a:xfrm>
            <a:off x="4794250" y="3135313"/>
            <a:ext cx="2847975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rgbClr val="FF0000"/>
                </a:solidFill>
              </a:rPr>
              <a:t>Significado connotativo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Inquieto, travieso, revoltoso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Mis alumnos son una </a:t>
            </a:r>
            <a:r>
              <a:rPr lang="es-CL" altLang="es-ES" sz="2400" smtClean="0">
                <a:solidFill>
                  <a:srgbClr val="FF0000"/>
                </a:solidFill>
              </a:rPr>
              <a:t>joya</a:t>
            </a:r>
            <a:r>
              <a:rPr lang="es-CL" altLang="es-ES" sz="240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3 Proceso"/>
          <p:cNvSpPr/>
          <p:nvPr/>
        </p:nvSpPr>
        <p:spPr>
          <a:xfrm>
            <a:off x="4794250" y="3135313"/>
            <a:ext cx="2847975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rgbClr val="FF0000"/>
                </a:solidFill>
              </a:rPr>
              <a:t>Significado connotativo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Valen mucho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0.9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1158</TotalTime>
  <Words>803</Words>
  <Application>Microsoft Office PowerPoint</Application>
  <PresentationFormat>Panorámica</PresentationFormat>
  <Paragraphs>111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Impact</vt:lpstr>
      <vt:lpstr>Gill Sans MT</vt:lpstr>
      <vt:lpstr>Calibri</vt:lpstr>
      <vt:lpstr>French Script MT</vt:lpstr>
      <vt:lpstr>Badge</vt:lpstr>
      <vt:lpstr>Presentación de PowerPoint</vt:lpstr>
      <vt:lpstr>Presentación de PowerPoint</vt:lpstr>
      <vt:lpstr> LENGUAJE DENOTATIVO</vt:lpstr>
      <vt:lpstr>Ejemplos:</vt:lpstr>
      <vt:lpstr>Presentación de PowerPoint</vt:lpstr>
      <vt:lpstr>Presentación de PowerPoint</vt:lpstr>
      <vt:lpstr>LENGUAJE CONNOTATIVO</vt:lpstr>
      <vt:lpstr>Ejemplos: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COMPARACIÓN</vt:lpstr>
      <vt:lpstr>EJEMPLOS:</vt:lpstr>
      <vt:lpstr>Presentación de PowerPoint</vt:lpstr>
      <vt:lpstr>METÁFORA</vt:lpstr>
      <vt:lpstr>EJEMPLOS:</vt:lpstr>
      <vt:lpstr>Presentación de PowerPoint</vt:lpstr>
      <vt:lpstr>HIPÉRBOLE</vt:lpstr>
      <vt:lpstr>EJEMPLOS:</vt:lpstr>
      <vt:lpstr>EJEMPLOS:</vt:lpstr>
      <vt:lpstr>HIPÉRBATON</vt:lpstr>
      <vt:lpstr>EJEMPLOS:</vt:lpstr>
      <vt:lpstr>Presentación de PowerPoint</vt:lpstr>
      <vt:lpstr>SINESTESIA</vt:lpstr>
      <vt:lpstr>EJEMPLOS: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Género Lírico</dc:title>
  <dc:creator>hp</dc:creator>
  <cp:lastModifiedBy>carlos</cp:lastModifiedBy>
  <cp:revision>144</cp:revision>
  <dcterms:created xsi:type="dcterms:W3CDTF">2020-05-25T19:58:16Z</dcterms:created>
  <dcterms:modified xsi:type="dcterms:W3CDTF">2020-09-07T13:09:36Z</dcterms:modified>
</cp:coreProperties>
</file>