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326" r:id="rId4"/>
    <p:sldId id="327" r:id="rId5"/>
    <p:sldId id="339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</p:sldIdLst>
  <p:sldSz cx="12192000" cy="6858000"/>
  <p:notesSz cx="6858000" cy="91440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DA8"/>
    <a:srgbClr val="10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89BCC9-F1D2-4DAD-9904-E224C77347F0}" type="datetimeFigureOut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712CFC-A36C-48C9-81B3-392E49CD750B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DADA-933D-4095-BC9D-A5B8301A215A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8D1C7-1242-449C-9E7B-B7ABF0447D91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406270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E0B79-0663-491E-B951-EF2450DF8D41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19E2-83D9-496E-9A3E-787399F8F98E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3340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DC3D-1335-43DD-8C9C-A037167D3CA7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8DBB-A26E-48B6-BF78-BB4A90DDF926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268963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F798-E41F-4554-B327-BC5B3E805B60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513B-AA4A-42EE-BD7C-DE3537ED3135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27534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236D-D812-4A4E-8BD9-41AE373C3FFE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A449-05D4-4282-856F-BFE65B43D303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9901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E916-957A-4C2D-913E-47C9CDC943DF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E49C-E00E-4CEB-8D86-50267FBDE90A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239639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5D0C-FC58-47B5-A878-B8B4C767B4D1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8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9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F655-2A95-4C2C-909E-335B68DEF96D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95715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2323-C82E-4503-8514-351E5C955461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4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7F6D-3B50-4BA9-99A5-FB55CC362CE0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378802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9A65-75A5-41E8-AD3C-235214FC07F1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3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4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35CF6-510B-4149-A43E-F00952D9DD63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334676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7F5D-AB01-4757-BE7F-C452D1319C98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1BD87-3335-4755-8E37-285CCA963FCB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428917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D4932-D826-4A33-9E47-A79979CABFED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2FDA-A536-4E6D-836F-425A4117AE95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  <p:extLst>
      <p:ext uri="{BB962C8B-B14F-4D97-AF65-F5344CB8AC3E}">
        <p14:creationId xmlns:p14="http://schemas.microsoft.com/office/powerpoint/2010/main" val="280647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s-CL" altLang="en-U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los estilos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s-CL" altLang="en-US" smtClean="0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E55F98-7EE1-4A49-9D2B-14B0B2B13EC0}" type="datetime1">
              <a:rPr lang="es-CL"/>
              <a:pPr>
                <a:defRPr/>
              </a:pPr>
              <a:t>31-08-2020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457E53-3E61-41BD-9E1C-C80B4FC38A9F}" type="slidenum">
              <a:rPr lang="es-CL" altLang="en-US"/>
              <a:pPr>
                <a:defRPr/>
              </a:pPr>
              <a:t>‹Nº›</a:t>
            </a:fld>
            <a:endParaRPr lang="es-C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D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746875" y="419100"/>
            <a:ext cx="4645025" cy="4254500"/>
          </a:xfrm>
        </p:spPr>
        <p:txBody>
          <a:bodyPr/>
          <a:lstStyle/>
          <a:p>
            <a:pPr algn="l" eaLnBrk="1" hangingPunct="1"/>
            <a:r>
              <a:rPr lang="es-CL" altLang="en-US" smtClean="0"/>
              <a:t>ÁCIDOS NUCLEICOS </a:t>
            </a: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>
          <a:xfrm>
            <a:off x="6746875" y="4751388"/>
            <a:ext cx="4645025" cy="1147762"/>
          </a:xfrm>
        </p:spPr>
        <p:txBody>
          <a:bodyPr/>
          <a:lstStyle/>
          <a:p>
            <a:pPr algn="l" eaLnBrk="1" hangingPunct="1"/>
            <a:r>
              <a:rPr lang="es-CL" altLang="en-US" sz="2000" smtClean="0"/>
              <a:t>                          4to Medio</a:t>
            </a:r>
          </a:p>
          <a:p>
            <a:pPr algn="l" eaLnBrk="1" hangingPunct="1"/>
            <a:r>
              <a:rPr lang="es-CL" altLang="en-US" sz="2000" smtClean="0"/>
              <a:t>Profesora: Paula Céspedes D.</a:t>
            </a:r>
          </a:p>
        </p:txBody>
      </p:sp>
      <p:sp>
        <p:nvSpPr>
          <p:cNvPr id="10" name="Freeform: Shape 9">
            <a:extLst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6172200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077" name="Imagen 4" descr="Imagen que contiene dibujo&#10;&#10;Descripción generada automáticamen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6" b="12543"/>
          <a:stretch>
            <a:fillRect/>
          </a:stretch>
        </p:blipFill>
        <p:spPr bwMode="auto">
          <a:xfrm>
            <a:off x="0" y="0"/>
            <a:ext cx="6024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2291" name="5 Marcador de contenido" descr="Grupo fosfato unido pentos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81000"/>
            <a:ext cx="4800600" cy="510540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229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59AA31B-DD83-4AB0-BE7C-98FEE8B4C6F8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12294" name="6 Imagen" descr="Grupo fosfato con pentos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590550"/>
            <a:ext cx="51625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mtClean="0"/>
              <a:t>                               </a:t>
            </a:r>
            <a:r>
              <a:rPr lang="es-CL" altLang="en-US" b="1" smtClean="0"/>
              <a:t>PENTOSA</a:t>
            </a: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Corresponde a un monosacárido (unidades básicas de los carbohidratos) de cinco átomos de carbono.  En el </a:t>
            </a:r>
            <a:r>
              <a:rPr lang="es-CL" altLang="en-US" b="1" smtClean="0"/>
              <a:t>ADN</a:t>
            </a:r>
            <a:r>
              <a:rPr lang="es-CL" altLang="en-US" smtClean="0"/>
              <a:t> la </a:t>
            </a:r>
            <a:r>
              <a:rPr lang="es-CL" altLang="en-US" b="1" smtClean="0"/>
              <a:t>pentosa</a:t>
            </a:r>
            <a:r>
              <a:rPr lang="es-CL" altLang="en-US" smtClean="0"/>
              <a:t> corresponde a la </a:t>
            </a:r>
            <a:r>
              <a:rPr lang="es-CL" altLang="en-US" b="1" smtClean="0"/>
              <a:t>desoxirribosa</a:t>
            </a:r>
            <a:r>
              <a:rPr lang="es-CL" altLang="en-US" smtClean="0"/>
              <a:t> y en el </a:t>
            </a:r>
            <a:r>
              <a:rPr lang="es-CL" altLang="en-US" b="1" smtClean="0"/>
              <a:t>ARN</a:t>
            </a:r>
            <a:r>
              <a:rPr lang="es-CL" altLang="en-US" smtClean="0"/>
              <a:t> a la </a:t>
            </a:r>
            <a:r>
              <a:rPr lang="es-CL" altLang="en-US" b="1" smtClean="0"/>
              <a:t>ribosa, </a:t>
            </a:r>
            <a:r>
              <a:rPr lang="es-CL" altLang="en-US" smtClean="0"/>
              <a:t>cuyas respectivas estructuras se presentan en la siguiente imagen:</a:t>
            </a:r>
          </a:p>
          <a:p>
            <a:endParaRPr lang="es-CL" altLang="en-US" b="1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331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0A058E8-6ABA-4F38-86FA-8BD64D44F49A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13318" name="5 Imagen" descr="Desoxirribosa ribos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3600450"/>
            <a:ext cx="9448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4339" name="5 Marcador de contenido" descr="Ribosa y Desoxi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2250" y="1790700"/>
            <a:ext cx="6381750" cy="424815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434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32D36A0-C153-4134-ABC7-F67574F9C0E7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s-CL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5363" name="5 Marcador de contenido" descr="Desoxirribosa unido a fosfat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5838" y="342900"/>
            <a:ext cx="4810125" cy="2524125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536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D38C28C-FF45-4D6B-ADF0-A2E469EF7CE3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15366" name="6 Imagen" descr="Ribosa unida a grupo fosfat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990850"/>
            <a:ext cx="64579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mtClean="0"/>
              <a:t>                            ACTIVIDAD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1. Complete el siguiente recuadro sobre la estructura de los ácidos nucleicos: </a:t>
            </a:r>
          </a:p>
          <a:p>
            <a:endParaRPr lang="es-CL" altLang="en-U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638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8D8D455-2494-4788-B8EC-2EC79512FE77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032000" y="2724150"/>
          <a:ext cx="8128000" cy="318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45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     GRUPO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 PENTOSA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BASE</a:t>
                      </a:r>
                      <a:r>
                        <a:rPr lang="es-CL" baseline="0" dirty="0" smtClean="0"/>
                        <a:t> NITROGENADA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450">
                <a:tc>
                  <a:txBody>
                    <a:bodyPr/>
                    <a:lstStyle/>
                    <a:p>
                      <a:r>
                        <a:rPr lang="es-CL" dirty="0" smtClean="0"/>
                        <a:t>            ADN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    Fosfato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Desoxirribosa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Adenina, citosina, guanina, timina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450">
                <a:tc>
                  <a:txBody>
                    <a:bodyPr/>
                    <a:lstStyle/>
                    <a:p>
                      <a:r>
                        <a:rPr lang="es-CL" dirty="0" smtClean="0"/>
                        <a:t>           ARN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    Fosfato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 Ribosa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Adenina, citosina, guanina, uracilo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7412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323D913-13E0-48A6-9368-F04D8758E504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174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1150" y="1905000"/>
            <a:ext cx="8153400" cy="3905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Observando la imagen anterior sobre las cadenas de ADN y ARN, respondan las siguientes preguntas:</a:t>
            </a:r>
          </a:p>
          <a:p>
            <a:r>
              <a:rPr lang="es-CL" altLang="en-US" smtClean="0"/>
              <a:t>a) ¿Qué diferencias y semejanzas observas al comparar ambas cadenas?</a:t>
            </a:r>
          </a:p>
          <a:p>
            <a:r>
              <a:rPr lang="es-CL" altLang="en-US" smtClean="0"/>
              <a:t>R: semejanza: ambas contienen un grupo fosfato.</a:t>
            </a:r>
          </a:p>
          <a:p>
            <a:r>
              <a:rPr lang="es-CL" altLang="en-US" smtClean="0"/>
              <a:t>     diferencias: bases nitrogenadas y pentosa. Estructura de la cadena.</a:t>
            </a:r>
          </a:p>
          <a:p>
            <a:r>
              <a:rPr lang="es-CL" altLang="en-US" smtClean="0"/>
              <a:t>b) ¿Qué función cumple en nuestro organismo el ADN y el ARN?</a:t>
            </a:r>
          </a:p>
          <a:p>
            <a:r>
              <a:rPr lang="es-CL" altLang="en-US" smtClean="0"/>
              <a:t>R: El ADN contiene la información genética y el ARN actúa como mensajero o intermediario de la información del ADN.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843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E8A0354-3163-4B2D-AB9C-979EC52F33C5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es-CL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altLang="en-US" smtClean="0"/>
              <a:t>                            </a:t>
            </a:r>
            <a:r>
              <a:rPr lang="es-CL" altLang="en-US" b="1" smtClean="0"/>
              <a:t>Objetivo</a:t>
            </a:r>
          </a:p>
        </p:txBody>
      </p:sp>
      <p:sp>
        <p:nvSpPr>
          <p:cNvPr id="4099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L" altLang="en-US" smtClean="0"/>
              <a:t>Conocer los tipos de ácidos nucleicos, sus estructuras y funciones.</a:t>
            </a:r>
          </a:p>
        </p:txBody>
      </p:sp>
      <p:sp>
        <p:nvSpPr>
          <p:cNvPr id="4" name="Marcador de pie de página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4101" name="Marcador de número de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E05B7EE-BBFF-47F7-B120-E5E17E0B9B67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s-CL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Los ácidos nucleicos son polímeros naturales de elevada masa molecular, que juegan un papel esencial en la síntesis de proteínas. Existen dos tipos de moléculas de ácidos nucleicos: </a:t>
            </a:r>
            <a:r>
              <a:rPr lang="es-CL" altLang="en-US" b="1" smtClean="0"/>
              <a:t>ácido</a:t>
            </a:r>
            <a:r>
              <a:rPr lang="es-CL" altLang="en-US" smtClean="0"/>
              <a:t> </a:t>
            </a:r>
            <a:r>
              <a:rPr lang="es-CL" altLang="en-US" b="1" smtClean="0"/>
              <a:t>desoxirribonucleico (ADN) </a:t>
            </a:r>
            <a:r>
              <a:rPr lang="es-CL" altLang="en-US" smtClean="0"/>
              <a:t>que almacena la información genética y se encuentra en el núcleo de la célula y el </a:t>
            </a:r>
            <a:r>
              <a:rPr lang="es-CL" altLang="en-US" b="1" smtClean="0"/>
              <a:t>ácido ribonucleico (ARN) </a:t>
            </a:r>
            <a:r>
              <a:rPr lang="es-CL" altLang="en-US" smtClean="0"/>
              <a:t>que transporta dicha  información y se encuentra en el citoplasma. Se encuentran en todas las células desde las bacterias al ser humano, incluidos los virus que no son células, y además, en organelos celulares como mitocondrias y cloroplastos.</a:t>
            </a:r>
            <a:endParaRPr lang="es-CL" altLang="en-US" b="1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12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6E60C22-C3B4-4E9A-83A9-3B5EDDFF6572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s-CL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Ambos, están formados por monómeros llamados </a:t>
            </a:r>
            <a:r>
              <a:rPr lang="es-CL" altLang="en-US" b="1" smtClean="0"/>
              <a:t>nucleótidos, </a:t>
            </a:r>
            <a:r>
              <a:rPr lang="es-CL" altLang="en-US" smtClean="0"/>
              <a:t>cada uno de los cuales está formado a su vez, por un </a:t>
            </a:r>
            <a:r>
              <a:rPr lang="es-CL" altLang="en-US" b="1" smtClean="0"/>
              <a:t>grupo fosfato, </a:t>
            </a:r>
            <a:r>
              <a:rPr lang="es-CL" altLang="en-US" smtClean="0"/>
              <a:t>una </a:t>
            </a:r>
            <a:r>
              <a:rPr lang="es-CL" altLang="en-US" b="1" smtClean="0"/>
              <a:t>pentosa </a:t>
            </a:r>
            <a:r>
              <a:rPr lang="es-CL" altLang="en-US" smtClean="0"/>
              <a:t>y una </a:t>
            </a:r>
            <a:r>
              <a:rPr lang="es-CL" altLang="en-US" b="1" smtClean="0"/>
              <a:t>base nitrogenada, </a:t>
            </a:r>
            <a:r>
              <a:rPr lang="es-CL" altLang="en-US" smtClean="0"/>
              <a:t>la unión de las dos últimas se conoce como </a:t>
            </a:r>
            <a:r>
              <a:rPr lang="es-CL" altLang="en-US" b="1" smtClean="0"/>
              <a:t>nucleósido</a:t>
            </a:r>
            <a:r>
              <a:rPr lang="es-CL" altLang="en-US" smtClean="0"/>
              <a:t>, como se presenta en la siguiente imagen:</a:t>
            </a:r>
          </a:p>
          <a:p>
            <a:endParaRPr lang="es-CL" altLang="en-US" b="1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614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C3C7D93-013D-4D26-8674-84A89BDFC93C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6150" name="5 Imagen" descr="nucleósid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3409950"/>
            <a:ext cx="83312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7172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74B898B-CA4E-4A92-BF75-301B94FF76AA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7173" name="9 Marcador de contenido" descr="Nucleotido 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381000"/>
            <a:ext cx="6838950" cy="4057650"/>
          </a:xfrm>
        </p:spPr>
      </p:pic>
      <p:pic>
        <p:nvPicPr>
          <p:cNvPr id="7174" name="10 Imagen" descr="nucleotid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086100"/>
            <a:ext cx="57721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mtClean="0"/>
              <a:t>                    </a:t>
            </a:r>
            <a:r>
              <a:rPr lang="es-CL" altLang="en-US" b="1" smtClean="0"/>
              <a:t>BASE NITROGENADA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Es una estructura carbonada cíclica con propiedades básicas. Existen 2 tipos de bases nitrogenadas que son Pirimidinas y Purinas: </a:t>
            </a:r>
          </a:p>
          <a:p>
            <a:endParaRPr lang="es-CL" altLang="en-U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819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1A5E518-595F-4FA8-A01D-E1ED3EBBD491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8198" name="6 Imagen" descr="base nucleóti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667000"/>
            <a:ext cx="83439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9219" name="5 Marcador de contenido" descr="Bases nitrogenadas púricas y pirimidin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" y="285750"/>
            <a:ext cx="10896600" cy="5891213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922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64FF57-630D-4B57-9CD9-288FC06EC746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s-CL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Tres de ellas son comunes entre las moléculas de ADN y de ARN, que son la Citosina, Adenina y Guanina, y dos específicas, la Timina en el ADN y el Uracilo en el ARN.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024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F21883E-24E5-4DF8-A932-D7B23EEB8C2D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s-CL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mtClean="0"/>
              <a:t>                       </a:t>
            </a:r>
            <a:r>
              <a:rPr lang="es-CL" altLang="en-US" b="1" smtClean="0"/>
              <a:t>GRUPO FOSFATO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n-US" smtClean="0"/>
              <a:t>Proviene de una molécula inorgánica llamada ácido fosfórico (H</a:t>
            </a:r>
            <a:r>
              <a:rPr lang="es-CL" altLang="en-US" baseline="-25000" smtClean="0"/>
              <a:t>3</a:t>
            </a:r>
            <a:r>
              <a:rPr lang="es-CL" altLang="en-US" smtClean="0"/>
              <a:t>PO</a:t>
            </a:r>
            <a:r>
              <a:rPr lang="es-CL" altLang="en-US" baseline="-25000" smtClean="0"/>
              <a:t>4</a:t>
            </a:r>
            <a:r>
              <a:rPr lang="es-CL" altLang="en-US" smtClean="0"/>
              <a:t>), que al perder sus átomos de hidrógeno tiene enlaces disponibles para unirse a otros átomos como grupo fosfato. Está presente en ambos ácidos nucleicos, unido a la pentosa como se muestra la siguiente imagen:</a:t>
            </a:r>
          </a:p>
          <a:p>
            <a:endParaRPr lang="es-CL" altLang="en-U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1126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37C9662-20DD-4EB9-BE33-43A90C4144EF}" type="slidenum">
              <a:rPr lang="es-CL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s-CL" altLang="en-US" sz="1200">
              <a:solidFill>
                <a:srgbClr val="898989"/>
              </a:solidFill>
            </a:endParaRPr>
          </a:p>
        </p:txBody>
      </p:sp>
      <p:pic>
        <p:nvPicPr>
          <p:cNvPr id="11270" name="5 Imagen" descr="Grupo fosfa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829050"/>
            <a:ext cx="45720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6 Imagen" descr="Grupo fosfato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81400"/>
            <a:ext cx="38052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580</Words>
  <Application>Microsoft Office PowerPoint</Application>
  <PresentationFormat>Panorámica</PresentationFormat>
  <Paragraphs>63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 Light</vt:lpstr>
      <vt:lpstr>Calibri</vt:lpstr>
      <vt:lpstr>Tema de Office</vt:lpstr>
      <vt:lpstr>ÁCIDOS NUCLEICOS </vt:lpstr>
      <vt:lpstr>                            Objetivo</vt:lpstr>
      <vt:lpstr>Presentación de PowerPoint</vt:lpstr>
      <vt:lpstr>Presentación de PowerPoint</vt:lpstr>
      <vt:lpstr>Presentación de PowerPoint</vt:lpstr>
      <vt:lpstr>                    BASE NITROGENADA</vt:lpstr>
      <vt:lpstr>Presentación de PowerPoint</vt:lpstr>
      <vt:lpstr>Presentación de PowerPoint</vt:lpstr>
      <vt:lpstr>                       GRUPO FOSFATO</vt:lpstr>
      <vt:lpstr>Presentación de PowerPoint</vt:lpstr>
      <vt:lpstr>                               PENTOSA</vt:lpstr>
      <vt:lpstr>Presentación de PowerPoint</vt:lpstr>
      <vt:lpstr>Presentación de PowerPoint</vt:lpstr>
      <vt:lpstr>                            ACTIVIDAD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Chen Carrillo, Chi-Kang Patricio</dc:creator>
  <cp:lastModifiedBy>carlos</cp:lastModifiedBy>
  <cp:revision>211</cp:revision>
  <dcterms:created xsi:type="dcterms:W3CDTF">2020-07-17T14:42:29Z</dcterms:created>
  <dcterms:modified xsi:type="dcterms:W3CDTF">2020-08-31T16:56:43Z</dcterms:modified>
</cp:coreProperties>
</file>