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80" r:id="rId3"/>
    <p:sldId id="287" r:id="rId4"/>
    <p:sldId id="281" r:id="rId5"/>
    <p:sldId id="282" r:id="rId6"/>
    <p:sldId id="284" r:id="rId7"/>
    <p:sldId id="283" r:id="rId8"/>
    <p:sldId id="285" r:id="rId9"/>
    <p:sldId id="286" r:id="rId10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51638" y="5870575"/>
            <a:ext cx="121285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79354-2469-4FC2-AB9A-AEFE77E1104B}" type="datetimeFigureOut">
              <a:rPr lang="es-CL"/>
              <a:pPr>
                <a:defRPr/>
              </a:pPr>
              <a:t>26-08-2020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5870575"/>
            <a:ext cx="3932238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8" y="5870575"/>
            <a:ext cx="417512" cy="377825"/>
          </a:xfrm>
        </p:spPr>
        <p:txBody>
          <a:bodyPr/>
          <a:lstStyle>
            <a:lvl1pPr>
              <a:defRPr/>
            </a:lvl1pPr>
          </a:lstStyle>
          <a:p>
            <a:fld id="{2F4A35F5-0342-4443-B81F-535FA85F0FEC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337961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4905C-529E-44AB-84CC-68280356EA0D}" type="datetimeFigureOut">
              <a:rPr lang="es-CL"/>
              <a:pPr>
                <a:defRPr/>
              </a:pPr>
              <a:t>26-08-2020</a:t>
            </a:fld>
            <a:endParaRPr lang="es-C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E3A1D-1E14-40D2-91D7-B021F705C615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18690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077A2-EB97-4FFE-B18F-A187FE787E76}" type="datetimeFigureOut">
              <a:rPr lang="es-CL"/>
              <a:pPr>
                <a:defRPr/>
              </a:pPr>
              <a:t>26-08-2020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34C53-5EF9-4566-AD0B-591733D60DAB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70979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F695-421F-4946-AF8C-A948E7D59840}" type="datetimeFigureOut">
              <a:rPr lang="es-CL"/>
              <a:pPr>
                <a:defRPr/>
              </a:pPr>
              <a:t>26-08-2020</a:t>
            </a:fld>
            <a:endParaRPr lang="es-C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BA32704-F94E-4FB7-B99E-56627AA9181B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3623098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1DF37-3B7A-492D-B9B9-C741010CB2D6}" type="datetimeFigureOut">
              <a:rPr lang="es-CL"/>
              <a:pPr>
                <a:defRPr/>
              </a:pPr>
              <a:t>26-08-2020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11E4C-324C-4671-B282-2A3EF478E37A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898662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A488-F4A7-47D4-9813-3BDC3349C1FF}" type="datetimeFigureOut">
              <a:rPr lang="es-CL"/>
              <a:pPr>
                <a:defRPr/>
              </a:pPr>
              <a:t>26-08-2020</a:t>
            </a:fld>
            <a:endParaRPr lang="es-C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56DCAF4-F8DE-4BEC-A118-1816BA00ECA8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92360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BAC2F-0632-4811-AC91-59E49ACFB991}" type="datetimeFigureOut">
              <a:rPr lang="es-CL"/>
              <a:pPr>
                <a:defRPr/>
              </a:pPr>
              <a:t>26-08-2020</a:t>
            </a:fld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7099282-639E-41A0-853A-667C3B2C5A64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402460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D347-FD20-4465-BBAF-52970CB708BC}" type="datetimeFigureOut">
              <a:rPr lang="es-CL"/>
              <a:pPr>
                <a:defRPr/>
              </a:pPr>
              <a:t>26-08-2020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9A421-F30F-47CD-AD61-5AF53703313A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638422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1122A-E7B5-43C9-B1C4-85D31DF71357}" type="datetimeFigureOut">
              <a:rPr lang="es-CL"/>
              <a:pPr>
                <a:defRPr/>
              </a:pPr>
              <a:t>26-08-2020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74E2B-0C30-4F4D-A816-DA803579FD31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20190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31434-C05A-48EB-A4A9-C77B116192A9}" type="datetimeFigureOut">
              <a:rPr lang="es-CL"/>
              <a:pPr>
                <a:defRPr/>
              </a:pPr>
              <a:t>26-08-2020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246EC-3515-4AB8-9440-B28711673B16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99234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F6F3C-A42A-4761-90A2-0850EEF50E42}" type="datetimeFigureOut">
              <a:rPr lang="es-CL"/>
              <a:pPr>
                <a:defRPr/>
              </a:pPr>
              <a:t>26-08-2020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01966-E34E-41AC-9A3E-6398B14EDA34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274941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E483A-1923-4F2B-A1F4-A7F438E19983}" type="datetimeFigureOut">
              <a:rPr lang="es-CL"/>
              <a:pPr>
                <a:defRPr/>
              </a:pPr>
              <a:t>26-08-2020</a:t>
            </a:fld>
            <a:endParaRPr lang="es-C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35C4A-BD1C-4822-AE94-0EC59AF36C79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4840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6932-0F40-49D6-9102-89549B444E9F}" type="datetimeFigureOut">
              <a:rPr lang="es-CL"/>
              <a:pPr>
                <a:defRPr/>
              </a:pPr>
              <a:t>26-08-2020</a:t>
            </a:fld>
            <a:endParaRPr lang="es-CL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768F8-9BEC-43C5-AF2F-C6A852CE133C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26365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E13B5-311C-4FFF-AF3B-1F59219BB1B8}" type="datetimeFigureOut">
              <a:rPr lang="es-CL"/>
              <a:pPr>
                <a:defRPr/>
              </a:pPr>
              <a:t>26-08-2020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75769-A156-49FC-B3EC-C90BEB30E11A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386003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27578-A37F-419F-BFA9-8092928DBBCF}" type="datetimeFigureOut">
              <a:rPr lang="es-CL"/>
              <a:pPr>
                <a:defRPr/>
              </a:pPr>
              <a:t>26-08-2020</a:t>
            </a:fld>
            <a:endParaRPr lang="es-C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C625F-5D63-47AB-8F75-0A906371A278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78070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5790-5114-48AF-ADAF-FD2530A7CD44}" type="datetimeFigureOut">
              <a:rPr lang="es-CL"/>
              <a:pPr>
                <a:defRPr/>
              </a:pPr>
              <a:t>26-08-2020</a:t>
            </a:fld>
            <a:endParaRPr lang="es-C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21B73-B037-4FEE-B9EE-A6EFB914BC2E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410240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91C5-D607-4726-8FA5-837245727153}" type="datetimeFigureOut">
              <a:rPr lang="es-CL"/>
              <a:pPr>
                <a:defRPr/>
              </a:pPr>
              <a:t>26-08-2020</a:t>
            </a:fld>
            <a:endParaRPr lang="es-C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47BCE-2798-4509-B52B-BA5754776294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89136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41538"/>
            <a:ext cx="77724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715A77D-178A-40F2-91AA-EB7646B61941}" type="datetimeFigureOut">
              <a:rPr lang="es-CL"/>
              <a:pPr>
                <a:defRPr/>
              </a:pPr>
              <a:t>26-08-2020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fld id="{E87FFB47-0A60-4A49-8E15-511064ED2BBC}" type="slidenum">
              <a:rPr lang="es-CL" altLang="es-ES"/>
              <a:pPr/>
              <a:t>‹Nº›</a:t>
            </a:fld>
            <a:endParaRPr lang="es-CL" alt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5714228" cy="242146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CL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Unidad 3:</a:t>
            </a:r>
            <a:br>
              <a:rPr lang="es-CL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es-CL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El Texto Informativo</a:t>
            </a:r>
            <a:endParaRPr lang="es-CL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09601"/>
            <a:ext cx="8424936" cy="101919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sz="4000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¿Qué es un Texto?</a:t>
            </a:r>
            <a:endParaRPr lang="es-CL" sz="4000" cap="none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0825" y="2133600"/>
            <a:ext cx="4608513" cy="3138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C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La palabra texto describe a un conjunto de enunciados que permite dar un mensaje coherente y ordenado, ya sea de manera escrita o de forma oral. </a:t>
            </a:r>
          </a:p>
          <a:p>
            <a:pPr algn="just">
              <a:defRPr/>
            </a:pPr>
            <a:endParaRPr lang="es-C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algn="just">
              <a:defRPr/>
            </a:pPr>
            <a:r>
              <a:rPr lang="es-C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Se trata de una estructura compuesta por signos y una escritura determinada que da espacio a una unidad con sentido.</a:t>
            </a:r>
          </a:p>
          <a:p>
            <a:pPr algn="just">
              <a:defRPr/>
            </a:pPr>
            <a:endParaRPr lang="es-C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algn="just">
              <a:defRPr/>
            </a:pPr>
            <a:r>
              <a:rPr lang="es-C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La palabra texto proviene del latín </a:t>
            </a:r>
            <a:r>
              <a:rPr lang="es-C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textus</a:t>
            </a:r>
            <a:r>
              <a:rPr lang="es-C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que significa tejido </a:t>
            </a:r>
            <a:r>
              <a:rPr lang="es-C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o entrelazado.</a:t>
            </a:r>
            <a:endParaRPr lang="es-C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20484" name="Picture 4" descr="Recursos cohesivos: La importancia de un texto coherente y bi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2349500"/>
            <a:ext cx="424497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09601"/>
            <a:ext cx="8424936" cy="101919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sz="4000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¿Qué diferencias existen entre una noticia y un poema?</a:t>
            </a:r>
            <a:endParaRPr lang="es-CL" sz="4000" cap="none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1507" name="Picture 2" descr="Géneros periodísticos - Partes de una noti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6763">
            <a:off x="431800" y="2312988"/>
            <a:ext cx="391795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⭐ Poemas para Mamá 【Poesías para el Día de la Madre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087">
            <a:off x="4811713" y="2293938"/>
            <a:ext cx="39592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09601"/>
            <a:ext cx="8424936" cy="8031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sz="4000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Tipos de Textos</a:t>
            </a:r>
            <a:endParaRPr lang="es-CL" sz="4000" cap="none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3 Flecha curvada hacia la derecha"/>
          <p:cNvSpPr/>
          <p:nvPr/>
        </p:nvSpPr>
        <p:spPr>
          <a:xfrm>
            <a:off x="2051050" y="1773238"/>
            <a:ext cx="865188" cy="21605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chemeClr val="tx1"/>
              </a:solidFill>
            </a:endParaRPr>
          </a:p>
        </p:txBody>
      </p:sp>
      <p:sp>
        <p:nvSpPr>
          <p:cNvPr id="5" name="4 Flecha curvada hacia la izquierda"/>
          <p:cNvSpPr/>
          <p:nvPr/>
        </p:nvSpPr>
        <p:spPr>
          <a:xfrm>
            <a:off x="6011863" y="1773238"/>
            <a:ext cx="863600" cy="20875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76375" y="4005263"/>
            <a:ext cx="22320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Literarios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435600" y="4005263"/>
            <a:ext cx="15843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No Literarios</a:t>
            </a:r>
          </a:p>
        </p:txBody>
      </p:sp>
      <p:pic>
        <p:nvPicPr>
          <p:cNvPr id="22535" name="Picture 2" descr="Texto Literario - Hom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50850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" descr="Estudio de Periódicos 2016: El 74,8% de los mexicanos confía e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437063"/>
            <a:ext cx="26638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09601"/>
            <a:ext cx="8424936" cy="94719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sz="4000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Textos Literarios</a:t>
            </a:r>
            <a:endParaRPr lang="es-CL" sz="4000" cap="none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8313" y="2133600"/>
            <a:ext cx="41751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s-C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Tienen un propósito artístico o estético, es decir, buscan crear belleza a través de la palabra. Para lograr ello utilizan un lenguaje especial.</a:t>
            </a:r>
          </a:p>
          <a:p>
            <a:pPr algn="just">
              <a:defRPr/>
            </a:pPr>
            <a:endParaRPr lang="es-C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C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Buscan eventualmente, transmitir enseñanzas, sentimientos  o hacer reflexionar.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s-C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C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Pueden crear mundos fantásticos o acciones imaginarias.</a:t>
            </a:r>
          </a:p>
          <a:p>
            <a:pPr algn="just">
              <a:defRPr/>
            </a:pPr>
            <a:endParaRPr lang="es-C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23556" name="Picture 2" descr="TEXTOS LITERARIOS - TIPOLOGÍA TEX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92375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424936" cy="122413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sz="4000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Ejemplos de Textos Literarios</a:t>
            </a:r>
            <a:endParaRPr lang="es-CL" sz="4000" cap="none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4579" name="Picture 2" descr="Érase una vez un cu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22320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La nove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37050"/>
            <a:ext cx="22320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CUENTA LA LEYENDA - Especial 2 horas de terror | Todos lo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00213"/>
            <a:ext cx="22320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Cómo crear un mi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92600"/>
            <a:ext cx="22320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 descr="POEMA: &quot;Al Dolor&quot; de Jonathan Moreno — Steem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2305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2" descr="Ejemplo de obra dramática: teatro - Didactalia: material educativ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92600"/>
            <a:ext cx="22320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4" descr="Fábula del león y el ratón para niños. Fábulas infantiles con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700213"/>
            <a:ext cx="24479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09601"/>
            <a:ext cx="8424936" cy="73116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sz="4000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Textos No Literarios</a:t>
            </a:r>
            <a:endParaRPr lang="es-CL" sz="4000" cap="none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8313" y="1989138"/>
            <a:ext cx="4175125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s-C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Tienen como propósito ofrecer información, </a:t>
            </a:r>
            <a:r>
              <a:rPr lang="es-C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exponer, </a:t>
            </a:r>
            <a:r>
              <a:rPr lang="es-C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dar instrucciones, etc.</a:t>
            </a:r>
          </a:p>
          <a:p>
            <a:pPr algn="just">
              <a:defRPr/>
            </a:pPr>
            <a:endParaRPr lang="es-C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C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Se centran en el mensaje que transmiten, es decir, lo más importante es la información más que como se dice esta.</a:t>
            </a:r>
          </a:p>
          <a:p>
            <a:pPr algn="just">
              <a:defRPr/>
            </a:pPr>
            <a:endParaRPr lang="es-C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C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Presentan un lenguaje sin valor estético, acorde al propósito específico del autor.</a:t>
            </a:r>
          </a:p>
          <a:p>
            <a:pPr algn="just">
              <a:defRPr/>
            </a:pPr>
            <a:endParaRPr lang="es-C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C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La información que transmiten guarda relación con la realidad.</a:t>
            </a:r>
          </a:p>
          <a:p>
            <a:pPr algn="just">
              <a:defRPr/>
            </a:pPr>
            <a:endParaRPr lang="es-CL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algn="just">
              <a:defRPr/>
            </a:pPr>
            <a:r>
              <a:rPr lang="es-CL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5604" name="Picture 6" descr="Afiches Bonitos en Word// Fernanda🌺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3968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09601"/>
            <a:ext cx="8424936" cy="87518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sz="4000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Ejemplos de Textos No Literarios</a:t>
            </a:r>
            <a:endParaRPr lang="es-CL" sz="4000" cap="none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6627" name="Picture 2" descr="Géneros periodísticos - Partes de una noti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244792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Resultado de imagen para carta formal ejemplo | Carta form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89138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escado encocado recetas colombianas | De las Abuel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989138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Características y recomendaciones para escribir un artículo científ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73575"/>
            <a:ext cx="24479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 descr="Manual De Instruccio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508500"/>
            <a:ext cx="24479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09601"/>
            <a:ext cx="8424936" cy="87518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sz="4000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Actividad</a:t>
            </a:r>
            <a:endParaRPr lang="es-CL" sz="4000" cap="none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651" name="7 CuadroTexto"/>
          <p:cNvSpPr txBox="1">
            <a:spLocks noChangeArrowheads="1"/>
          </p:cNvSpPr>
          <p:nvPr/>
        </p:nvSpPr>
        <p:spPr bwMode="auto">
          <a:xfrm>
            <a:off x="611188" y="1773238"/>
            <a:ext cx="78486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ES" b="1">
                <a:solidFill>
                  <a:schemeClr val="bg1"/>
                </a:solidFill>
              </a:rPr>
              <a:t>Texto de Lenguaje:</a:t>
            </a:r>
          </a:p>
          <a:p>
            <a:pPr eaLnBrk="1" hangingPunct="1"/>
            <a:endParaRPr lang="es-CL" altLang="es-ES" b="1">
              <a:solidFill>
                <a:schemeClr val="bg1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L" altLang="es-ES">
                <a:solidFill>
                  <a:schemeClr val="bg1"/>
                </a:solidFill>
              </a:rPr>
              <a:t> Lea el poema </a:t>
            </a:r>
            <a:r>
              <a:rPr lang="es-CL" altLang="es-ES" b="1" i="1">
                <a:solidFill>
                  <a:schemeClr val="bg1"/>
                </a:solidFill>
              </a:rPr>
              <a:t>“El niño que quiere ser marinero” </a:t>
            </a:r>
            <a:r>
              <a:rPr lang="es-CL" altLang="es-ES">
                <a:solidFill>
                  <a:schemeClr val="bg1"/>
                </a:solidFill>
              </a:rPr>
              <a:t>(página 130) y posteriormente responda las preguntas que aparecen en la página 131 (de la 1 a la 8).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L" altLang="es-ES">
              <a:solidFill>
                <a:schemeClr val="bg1"/>
              </a:solidFill>
            </a:endParaRPr>
          </a:p>
          <a:p>
            <a:pPr algn="just" eaLnBrk="1" hangingPunct="1"/>
            <a:endParaRPr lang="es-CL" altLang="es-ES">
              <a:solidFill>
                <a:schemeClr val="bg1"/>
              </a:solidFill>
            </a:endParaRPr>
          </a:p>
          <a:p>
            <a:pPr algn="just" eaLnBrk="1" hangingPunct="1"/>
            <a:r>
              <a:rPr lang="es-CL" altLang="es-ES" b="1">
                <a:solidFill>
                  <a:schemeClr val="bg1"/>
                </a:solidFill>
              </a:rPr>
              <a:t>Cuaderno de caligrafía:</a:t>
            </a:r>
          </a:p>
          <a:p>
            <a:pPr algn="just" eaLnBrk="1" hangingPunct="1"/>
            <a:endParaRPr lang="es-CL" altLang="es-ES" b="1">
              <a:solidFill>
                <a:schemeClr val="bg1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L" altLang="es-ES">
                <a:solidFill>
                  <a:schemeClr val="bg1"/>
                </a:solidFill>
              </a:rPr>
              <a:t> Realice las actividades que aparecen en las páginas 100, 101, 102 y 103.</a:t>
            </a:r>
          </a:p>
          <a:p>
            <a:pPr algn="just" eaLnBrk="1" hangingPunct="1"/>
            <a:endParaRPr lang="es-CL" altLang="es-ES">
              <a:solidFill>
                <a:schemeClr val="bg1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L" altLang="es-ES">
                <a:solidFill>
                  <a:schemeClr val="bg1"/>
                </a:solidFill>
              </a:rPr>
              <a:t> Lea el texto </a:t>
            </a:r>
            <a:r>
              <a:rPr lang="es-CL" altLang="es-ES" b="1" i="1">
                <a:solidFill>
                  <a:schemeClr val="bg1"/>
                </a:solidFill>
              </a:rPr>
              <a:t>“El auge del salitre: Chile, 1880 a 1930” </a:t>
            </a:r>
            <a:r>
              <a:rPr lang="es-CL" altLang="es-ES">
                <a:solidFill>
                  <a:schemeClr val="bg1"/>
                </a:solidFill>
              </a:rPr>
              <a:t>(página 149) y posteriormente responda las preguntas que aparecen en las páginas 150 y 151.</a:t>
            </a:r>
          </a:p>
          <a:p>
            <a:pPr algn="just" eaLnBrk="1" hangingPunct="1"/>
            <a:endParaRPr lang="es-CL" altLang="es-ES">
              <a:solidFill>
                <a:schemeClr val="bg1"/>
              </a:solidFill>
            </a:endParaRPr>
          </a:p>
          <a:p>
            <a:pPr algn="just" eaLnBrk="1" hangingPunct="1"/>
            <a:endParaRPr lang="es-CL" altLang="es-ES">
              <a:solidFill>
                <a:schemeClr val="bg1"/>
              </a:solidFill>
            </a:endParaRPr>
          </a:p>
          <a:p>
            <a:pPr eaLnBrk="1" hangingPunct="1"/>
            <a:endParaRPr lang="es-CL" altLang="es-ES"/>
          </a:p>
          <a:p>
            <a:pPr eaLnBrk="1" hangingPunct="1"/>
            <a:endParaRPr lang="es-CL" altLang="es-E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636</TotalTime>
  <Words>249</Words>
  <Application>Microsoft Office PowerPoint</Application>
  <PresentationFormat>Presentación en pantalla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 Light</vt:lpstr>
      <vt:lpstr>Calibri</vt:lpstr>
      <vt:lpstr>Celestial</vt:lpstr>
      <vt:lpstr>Unidad 3: El Texto Informativo</vt:lpstr>
      <vt:lpstr>¿Qué es un Texto?</vt:lpstr>
      <vt:lpstr>¿Qué diferencias existen entre una noticia y un poema?</vt:lpstr>
      <vt:lpstr>Tipos de Textos</vt:lpstr>
      <vt:lpstr>Textos Literarios</vt:lpstr>
      <vt:lpstr>Ejemplos de Textos Literarios</vt:lpstr>
      <vt:lpstr>Textos No Literarios</vt:lpstr>
      <vt:lpstr>Ejemplos de Textos No Literarios</vt:lpstr>
      <vt:lpstr>Actividad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Género Lírico</dc:title>
  <dc:creator>HP</dc:creator>
  <cp:lastModifiedBy>carlos</cp:lastModifiedBy>
  <cp:revision>53</cp:revision>
  <dcterms:created xsi:type="dcterms:W3CDTF">2018-07-20T20:24:03Z</dcterms:created>
  <dcterms:modified xsi:type="dcterms:W3CDTF">2020-08-26T14:00:06Z</dcterms:modified>
</cp:coreProperties>
</file>