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</p:sldIdLst>
  <p:sldSz cx="12192000" cy="6858000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DA8"/>
    <a:srgbClr val="10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D7E40C-10E6-4C07-8B6E-F3F1455AB127}" type="datetimeFigureOut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4BE26B-EF21-4A48-9549-9279D92ECA52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FB10-F285-4AC0-9E4E-5202318B49EC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CE43-1567-4322-A040-8F57DECA2A79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134907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CFFC-7D56-419C-9616-87D8DEBCFC09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6A84-E8D6-4E17-9A3C-4171116B1C4B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40161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6064-78CA-4874-9C7E-6F21EF304B2C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A088-F89B-4417-9F12-44393B341565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17463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28BC6-C736-4076-B307-296202507984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B113-F19D-43C6-AFF6-89C5A5745D89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64348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BC77F-817A-4CD0-BE3E-6FE90EB55248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944B-F08D-4D6D-A45D-07ACC8C95130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107235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07D1-1188-468B-AB29-3A2C10308543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A7E3-66E9-457B-BE92-E9EA0A668A61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45627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3995-3EA0-4D5A-A448-CADC2A7C3326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8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9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3EBF-5F32-43F4-9B96-8E514072D2F6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283795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278F2-39F0-4B66-BA23-A988B62A5CFC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4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2DAE4-BDD5-478D-A1CC-D2C137F7720E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374773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31C5-7449-4E94-B965-CE417CA75E42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3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F124-DC70-4C6B-92FF-CE710F2113B9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68668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DA9C-6F84-4DAB-AC67-E7F7256F5ACD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A3A7-73AF-4A79-AA9E-20AF156E8E6E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295957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E9B40-FE1E-4DE6-ADC7-85566EE78A6C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925E-4BDD-47C9-B0AB-4D5E15F4C615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40778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s-CL" altLang="en-U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los estilos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s-CL" altLang="en-US" smtClean="0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F6694-17A3-4246-9992-AAE01170F421}" type="datetime1">
              <a:rPr lang="es-CL"/>
              <a:pPr>
                <a:defRPr/>
              </a:pPr>
              <a:t>24-08-2020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8358FA-CFDD-4661-9897-186C437CDE72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D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746875" y="419100"/>
            <a:ext cx="4645025" cy="4254500"/>
          </a:xfrm>
        </p:spPr>
        <p:txBody>
          <a:bodyPr/>
          <a:lstStyle/>
          <a:p>
            <a:pPr algn="l" eaLnBrk="1" hangingPunct="1"/>
            <a:r>
              <a:rPr lang="es-CL" altLang="en-US" smtClean="0"/>
              <a:t>Reacciones en disolución </a:t>
            </a: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>
          <a:xfrm>
            <a:off x="6746875" y="4751388"/>
            <a:ext cx="4645025" cy="1147762"/>
          </a:xfrm>
        </p:spPr>
        <p:txBody>
          <a:bodyPr/>
          <a:lstStyle/>
          <a:p>
            <a:pPr algn="l" eaLnBrk="1" hangingPunct="1"/>
            <a:r>
              <a:rPr lang="es-CL" altLang="en-US" sz="2000" smtClean="0"/>
              <a:t>                          2do medio</a:t>
            </a:r>
          </a:p>
          <a:p>
            <a:pPr algn="l" eaLnBrk="1" hangingPunct="1"/>
            <a:r>
              <a:rPr lang="es-CL" altLang="en-US" sz="2000" smtClean="0"/>
              <a:t>Profesora: Paula Céspedes D.</a:t>
            </a:r>
          </a:p>
        </p:txBody>
      </p:sp>
      <p:sp>
        <p:nvSpPr>
          <p:cNvPr id="10" name="Freeform: Shape 9">
            <a:extLst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6172200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077" name="Imagen 4" descr="Imagen que contiene dibujo&#10;&#10;Descripción generada automáticamen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b="12543"/>
          <a:stretch>
            <a:fillRect/>
          </a:stretch>
        </p:blipFill>
        <p:spPr bwMode="auto">
          <a:xfrm>
            <a:off x="0" y="0"/>
            <a:ext cx="6024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b="1" smtClean="0"/>
              <a:t>Base</a:t>
            </a:r>
            <a:r>
              <a:rPr lang="es-CL" altLang="en-US" smtClean="0"/>
              <a:t>: a diferencia de un ácido, es un compuesto que en presencia de agua libera iones hidroxilo (OH</a:t>
            </a:r>
            <a:r>
              <a:rPr lang="es-CL" altLang="en-US" baseline="30000" smtClean="0"/>
              <a:t>-</a:t>
            </a:r>
            <a:r>
              <a:rPr lang="es-CL" altLang="en-US" smtClean="0"/>
              <a:t>) como el hidróxido de sodio (NaOH) en la siguiente reacción:</a:t>
            </a:r>
          </a:p>
          <a:p>
            <a:r>
              <a:rPr lang="es-CL" altLang="en-US" smtClean="0"/>
              <a:t>            NaOH</a:t>
            </a:r>
            <a:r>
              <a:rPr lang="es-CL" altLang="en-US" baseline="-25000" smtClean="0"/>
              <a:t>(ac)  </a:t>
            </a:r>
            <a:r>
              <a:rPr lang="es-CL" altLang="en-US" smtClean="0"/>
              <a:t>→ Na</a:t>
            </a:r>
            <a:r>
              <a:rPr lang="es-CL" altLang="en-US" baseline="30000" smtClean="0"/>
              <a:t>+ </a:t>
            </a:r>
            <a:r>
              <a:rPr lang="es-CL" altLang="en-US" baseline="-25000" smtClean="0"/>
              <a:t>(ac)</a:t>
            </a:r>
            <a:r>
              <a:rPr lang="es-CL" altLang="en-US" smtClean="0"/>
              <a:t>+ OH</a:t>
            </a:r>
            <a:r>
              <a:rPr lang="es-CL" altLang="en-US" baseline="30000" smtClean="0"/>
              <a:t>-</a:t>
            </a:r>
            <a:r>
              <a:rPr lang="es-CL" altLang="en-US" baseline="-25000" smtClean="0"/>
              <a:t>(ac)  </a:t>
            </a:r>
          </a:p>
          <a:p>
            <a:endParaRPr lang="es-CL" altLang="en-US" smtClean="0"/>
          </a:p>
          <a:p>
            <a:r>
              <a:rPr lang="es-CL" altLang="en-US" smtClean="0"/>
              <a:t>Dentro de las ácido-base se incluyen: </a:t>
            </a:r>
          </a:p>
          <a:p>
            <a:r>
              <a:rPr lang="es-CL" altLang="en-US" b="1" smtClean="0"/>
              <a:t>Reacciones de disociación </a:t>
            </a:r>
            <a:r>
              <a:rPr lang="es-CL" altLang="en-US" smtClean="0"/>
              <a:t>(ruptura de enlaces) tanto de los ácidos como de las bases.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229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D6E98E4-5016-47E9-A2DA-BAD20B6DCECF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3315" name="5 Marcador de contenido" descr="Disociación ác y bas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4050" y="1752600"/>
            <a:ext cx="8362950" cy="43624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331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3857775-F7D7-4136-9127-6FF838605EEF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b="1" smtClean="0"/>
              <a:t>Reacciones de neutralización </a:t>
            </a:r>
            <a:r>
              <a:rPr lang="es-CL" altLang="en-US" smtClean="0"/>
              <a:t>que es la reacción entre un ácido y una base, para producir sal (unión de un metal + un no metal) y agua, según la siguiente reacción:</a:t>
            </a:r>
          </a:p>
          <a:p>
            <a:r>
              <a:rPr lang="es-CL" altLang="en-US" smtClean="0"/>
              <a:t>               HCl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NaOH</a:t>
            </a:r>
            <a:r>
              <a:rPr lang="es-CL" altLang="en-US" baseline="-25000" smtClean="0"/>
              <a:t>(ac) </a:t>
            </a:r>
            <a:r>
              <a:rPr lang="es-CL" altLang="en-US" smtClean="0"/>
              <a:t>→ NaCl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H</a:t>
            </a:r>
            <a:r>
              <a:rPr lang="es-CL" altLang="en-US" baseline="-25000" smtClean="0"/>
              <a:t>2</a:t>
            </a:r>
            <a:r>
              <a:rPr lang="es-CL" altLang="en-US" smtClean="0"/>
              <a:t>O</a:t>
            </a:r>
            <a:r>
              <a:rPr lang="es-CL" altLang="en-US" baseline="-25000" smtClean="0"/>
              <a:t>(l) </a:t>
            </a:r>
          </a:p>
          <a:p>
            <a:r>
              <a:rPr lang="es-CL" altLang="en-US" smtClean="0"/>
              <a:t>               ácido     base             sal           agua</a:t>
            </a:r>
          </a:p>
          <a:p>
            <a:endParaRPr lang="es-CL" altLang="en-US" smtClean="0"/>
          </a:p>
          <a:p>
            <a:r>
              <a:rPr lang="es-CL" altLang="en-US" smtClean="0"/>
              <a:t>Estas reacciones son incoloras, así que, por lo general, se adicionan indicadores que cambian de color al detectar la presencia de una de las dos especies; en su mayoría cambian de color con la concentración de iones H</a:t>
            </a:r>
            <a:r>
              <a:rPr lang="es-CL" altLang="en-US" baseline="30000" smtClean="0"/>
              <a:t>+</a:t>
            </a:r>
            <a:r>
              <a:rPr lang="es-CL" altLang="en-US" smtClean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434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53F0C1D-4033-4DE3-9DD6-F9051300E6AC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5363" name="5 Marcador de contenido" descr="Rx ac y b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866900"/>
            <a:ext cx="7620000" cy="404018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536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AB0BC66-80C8-44DD-8AD8-5A81E6646C6E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16387" name="5 Marcador de contenido" descr="titulacion-de-acido-ba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650" y="3990975"/>
            <a:ext cx="12700" cy="2063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638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32A3155-3AF7-42E5-A1AF-821F3EAEA7B2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  <p:pic>
        <p:nvPicPr>
          <p:cNvPr id="16390" name="6 Imagen" descr="titulacion-de-acido-ba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3417888"/>
            <a:ext cx="12700" cy="2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7 Imagen" descr="Titulación ac ba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1504950"/>
            <a:ext cx="42735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7411" name="5 Marcador de contenido" descr="Fenolftaleína 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5100" y="1847850"/>
            <a:ext cx="5619750" cy="39433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741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D1F9C76-4040-4090-85EE-5185B2AB0BC8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            </a:t>
            </a:r>
            <a:r>
              <a:rPr lang="es-CL" altLang="en-US" b="1" smtClean="0"/>
              <a:t>EJERCICIOS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Identifique si las siguientes reacciones químicas son reacciones de precipitación, disociación o de neutralización:</a:t>
            </a:r>
          </a:p>
          <a:p>
            <a:endParaRPr lang="es-CL" altLang="en-US" smtClean="0"/>
          </a:p>
          <a:p>
            <a:r>
              <a:rPr lang="es-CL" altLang="en-US" smtClean="0"/>
              <a:t>1.  HCN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NaOH</a:t>
            </a:r>
            <a:r>
              <a:rPr lang="es-CL" altLang="en-US" baseline="-25000" smtClean="0"/>
              <a:t>(ac) </a:t>
            </a:r>
            <a:r>
              <a:rPr lang="es-CL" altLang="en-US" smtClean="0"/>
              <a:t>→ NaCN</a:t>
            </a:r>
            <a:r>
              <a:rPr lang="es-CL" altLang="en-US" baseline="-25000" smtClean="0"/>
              <a:t>(ac)</a:t>
            </a:r>
            <a:r>
              <a:rPr lang="es-CL" altLang="en-US" smtClean="0"/>
              <a:t> + H</a:t>
            </a:r>
            <a:r>
              <a:rPr lang="es-CL" altLang="en-US" baseline="-25000" smtClean="0"/>
              <a:t>2</a:t>
            </a:r>
            <a:r>
              <a:rPr lang="es-CL" altLang="en-US" smtClean="0"/>
              <a:t>O</a:t>
            </a:r>
            <a:r>
              <a:rPr lang="es-CL" altLang="en-US" baseline="-25000" smtClean="0"/>
              <a:t>(l)  </a:t>
            </a:r>
            <a:r>
              <a:rPr lang="es-CL" altLang="en-US" smtClean="0"/>
              <a:t>Reacción de neutralización</a:t>
            </a:r>
            <a:endParaRPr lang="es-CL" altLang="en-US" baseline="-25000" smtClean="0"/>
          </a:p>
          <a:p>
            <a:endParaRPr lang="es-CL" altLang="en-US" baseline="-25000" smtClean="0"/>
          </a:p>
          <a:p>
            <a:r>
              <a:rPr lang="es-CL" altLang="en-US" smtClean="0"/>
              <a:t>2. Cd(OH)</a:t>
            </a:r>
            <a:r>
              <a:rPr lang="es-CL" altLang="en-US" baseline="-25000" smtClean="0"/>
              <a:t>2</a:t>
            </a:r>
            <a:r>
              <a:rPr lang="es-CL" altLang="en-US" smtClean="0"/>
              <a:t> → Ca</a:t>
            </a:r>
            <a:r>
              <a:rPr lang="es-CL" altLang="en-US" baseline="30000" smtClean="0"/>
              <a:t>+2</a:t>
            </a:r>
            <a:r>
              <a:rPr lang="es-CL" altLang="en-US" smtClean="0"/>
              <a:t> + 2 OH</a:t>
            </a:r>
            <a:r>
              <a:rPr lang="es-CL" altLang="en-US" baseline="30000" smtClean="0"/>
              <a:t>-  </a:t>
            </a:r>
            <a:r>
              <a:rPr lang="es-CL" altLang="en-US" smtClean="0"/>
              <a:t> Reacción de disociación</a:t>
            </a:r>
            <a:endParaRPr lang="es-CL" altLang="en-US" baseline="30000" smtClean="0"/>
          </a:p>
          <a:p>
            <a:endParaRPr lang="es-CL" altLang="en-US" baseline="30000" smtClean="0"/>
          </a:p>
          <a:p>
            <a:r>
              <a:rPr lang="es-CL" altLang="en-US" smtClean="0"/>
              <a:t>3. AgNO</a:t>
            </a:r>
            <a:r>
              <a:rPr lang="es-CL" altLang="en-US" baseline="-25000" smtClean="0"/>
              <a:t>3(ac) </a:t>
            </a:r>
            <a:r>
              <a:rPr lang="es-CL" altLang="en-US" smtClean="0"/>
              <a:t>+ NaCl</a:t>
            </a:r>
            <a:r>
              <a:rPr lang="es-CL" altLang="en-US" baseline="-25000" smtClean="0"/>
              <a:t>(ac) </a:t>
            </a:r>
            <a:r>
              <a:rPr lang="es-CL" altLang="en-US" smtClean="0"/>
              <a:t>→ AgCl</a:t>
            </a:r>
            <a:r>
              <a:rPr lang="es-CL" altLang="en-US" baseline="-25000" smtClean="0"/>
              <a:t>(s)</a:t>
            </a:r>
            <a:r>
              <a:rPr lang="es-CL" altLang="en-US" smtClean="0"/>
              <a:t>↓  +  NaNO</a:t>
            </a:r>
            <a:r>
              <a:rPr lang="es-CL" altLang="en-US" baseline="-25000" smtClean="0"/>
              <a:t>3(ac)  </a:t>
            </a:r>
            <a:r>
              <a:rPr lang="es-CL" altLang="en-US" smtClean="0"/>
              <a:t> Reacción de precipitación</a:t>
            </a:r>
            <a:endParaRPr lang="es-CL" altLang="en-US" baseline="-2500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843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523CB35-A248-4D4A-AA49-A0A8A25D6C72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4.     PbBr</a:t>
            </a:r>
            <a:r>
              <a:rPr lang="es-CL" altLang="en-US" baseline="-25000" smtClean="0"/>
              <a:t>2 </a:t>
            </a:r>
            <a:r>
              <a:rPr lang="es-CL" altLang="en-US" smtClean="0"/>
              <a:t>→  Pb</a:t>
            </a:r>
            <a:r>
              <a:rPr lang="es-CL" altLang="en-US" baseline="30000" smtClean="0"/>
              <a:t>+2</a:t>
            </a:r>
            <a:r>
              <a:rPr lang="es-CL" altLang="en-US" smtClean="0"/>
              <a:t> + 2 Br</a:t>
            </a:r>
            <a:r>
              <a:rPr lang="es-CL" altLang="en-US" baseline="30000" smtClean="0"/>
              <a:t>-</a:t>
            </a:r>
          </a:p>
          <a:p>
            <a:endParaRPr lang="es-CL" altLang="en-US" baseline="30000" smtClean="0"/>
          </a:p>
          <a:p>
            <a:r>
              <a:rPr lang="es-CL" altLang="en-US" smtClean="0"/>
              <a:t>5.    HCl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NH</a:t>
            </a:r>
            <a:r>
              <a:rPr lang="es-CL" altLang="en-US" baseline="-25000" smtClean="0"/>
              <a:t>3(ac) </a:t>
            </a:r>
            <a:r>
              <a:rPr lang="es-CL" altLang="en-US" smtClean="0"/>
              <a:t>→ NH</a:t>
            </a:r>
            <a:r>
              <a:rPr lang="es-CL" altLang="en-US" baseline="-25000" smtClean="0"/>
              <a:t>4</a:t>
            </a:r>
            <a:r>
              <a:rPr lang="es-CL" altLang="en-US" smtClean="0"/>
              <a:t>Cl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H</a:t>
            </a:r>
            <a:r>
              <a:rPr lang="es-CL" altLang="en-US" baseline="-25000" smtClean="0"/>
              <a:t>2</a:t>
            </a:r>
            <a:r>
              <a:rPr lang="es-CL" altLang="en-US" smtClean="0"/>
              <a:t>O</a:t>
            </a:r>
            <a:r>
              <a:rPr lang="es-CL" altLang="en-US" baseline="-25000" smtClean="0"/>
              <a:t>(l) </a:t>
            </a:r>
          </a:p>
          <a:p>
            <a:endParaRPr lang="es-CL" altLang="en-US" baseline="-25000" smtClean="0"/>
          </a:p>
          <a:p>
            <a:r>
              <a:rPr lang="es-CL" altLang="en-US" smtClean="0"/>
              <a:t>6. BaCl</a:t>
            </a:r>
            <a:r>
              <a:rPr lang="es-CL" altLang="en-US" baseline="-25000" smtClean="0"/>
              <a:t>2(ac) </a:t>
            </a:r>
            <a:r>
              <a:rPr lang="es-CL" altLang="en-US" smtClean="0"/>
              <a:t>+ K</a:t>
            </a:r>
            <a:r>
              <a:rPr lang="es-CL" altLang="en-US" baseline="-25000" smtClean="0"/>
              <a:t>2</a:t>
            </a:r>
            <a:r>
              <a:rPr lang="es-CL" altLang="en-US" smtClean="0"/>
              <a:t>SO</a:t>
            </a:r>
            <a:r>
              <a:rPr lang="es-CL" altLang="en-US" baseline="-25000" smtClean="0"/>
              <a:t>4(ac) </a:t>
            </a:r>
            <a:r>
              <a:rPr lang="es-CL" altLang="en-US" smtClean="0"/>
              <a:t>→ BaSO</a:t>
            </a:r>
            <a:r>
              <a:rPr lang="es-CL" altLang="en-US" baseline="-25000" smtClean="0"/>
              <a:t>4(S) </a:t>
            </a:r>
            <a:r>
              <a:rPr lang="es-CL" altLang="en-US" smtClean="0"/>
              <a:t>↓ + 2 KCl</a:t>
            </a:r>
            <a:r>
              <a:rPr lang="es-CL" altLang="en-US" baseline="-25000" smtClean="0"/>
              <a:t>(ac)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946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A4A939-C233-4B33-B315-D1CD0D481FE5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altLang="en-US" smtClean="0"/>
              <a:t>                            </a:t>
            </a:r>
            <a:r>
              <a:rPr lang="es-CL" altLang="en-US" b="1" smtClean="0"/>
              <a:t>Objetivo</a:t>
            </a:r>
          </a:p>
        </p:txBody>
      </p:sp>
      <p:sp>
        <p:nvSpPr>
          <p:cNvPr id="4099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L" altLang="en-US" smtClean="0"/>
              <a:t>Conocer diferentes tipos de reacciones en disolución.</a:t>
            </a:r>
          </a:p>
        </p:txBody>
      </p:sp>
      <p:sp>
        <p:nvSpPr>
          <p:cNvPr id="4" name="Marcador de pie de página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101" name="Marcador de número de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2F57B31-3578-4196-BD99-3CEFB1AD5BFC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b="1" smtClean="0"/>
              <a:t>Diferentes tipos de reacciones en disolución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u="sng" smtClean="0"/>
              <a:t>Reacción de precipitación</a:t>
            </a:r>
            <a:r>
              <a:rPr lang="es-CL" altLang="en-US" smtClean="0"/>
              <a:t>: </a:t>
            </a:r>
          </a:p>
          <a:p>
            <a:r>
              <a:rPr lang="es-CL" altLang="en-US" smtClean="0"/>
              <a:t>Cuando dos compuestos, generalmente de carácter iónico, entran en contacto en una disolución, pueden intercambiar sus aniones y/o cationes, y producto de este intercambio, se obtiene un nuevo compuesto que es insoluble en la disolución y cae al fondo del recipiente. Los compuestos insolubles que se forman a partir de dos sales solubles reciben el nombre de </a:t>
            </a:r>
            <a:r>
              <a:rPr lang="es-CL" altLang="en-US" b="1" smtClean="0"/>
              <a:t>precipitado</a:t>
            </a:r>
            <a:r>
              <a:rPr lang="es-CL" altLang="en-US" smtClean="0"/>
              <a:t>. </a:t>
            </a:r>
          </a:p>
          <a:p>
            <a:endParaRPr lang="es-CL" alt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12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B159557-50EB-409A-B6B1-9B54A6E5E665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Recordemos:</a:t>
            </a:r>
          </a:p>
          <a:p>
            <a:r>
              <a:rPr lang="es-CL" altLang="en-US" u="sng" smtClean="0"/>
              <a:t>Catión</a:t>
            </a:r>
            <a:r>
              <a:rPr lang="es-CL" altLang="en-US" smtClean="0"/>
              <a:t>: es un ión positivo, que se forma al perder electrones (e-) un átomo.</a:t>
            </a:r>
          </a:p>
          <a:p>
            <a:r>
              <a:rPr lang="es-CL" altLang="en-US" smtClean="0"/>
              <a:t>Se simboliza por ejemplo Ca </a:t>
            </a:r>
            <a:r>
              <a:rPr lang="es-CL" altLang="en-US" baseline="30000" smtClean="0"/>
              <a:t>+2</a:t>
            </a:r>
          </a:p>
          <a:p>
            <a:r>
              <a:rPr lang="es-CL" altLang="en-US" u="sng" smtClean="0"/>
              <a:t>Anión</a:t>
            </a:r>
            <a:r>
              <a:rPr lang="es-CL" altLang="en-US" smtClean="0"/>
              <a:t>: es un ión negativo, que se forma al ganar electrones (e-) un átomo.</a:t>
            </a:r>
          </a:p>
          <a:p>
            <a:r>
              <a:rPr lang="es-CL" altLang="en-US" smtClean="0"/>
              <a:t>Se simboliza por ejemplo O </a:t>
            </a:r>
            <a:r>
              <a:rPr lang="es-CL" altLang="en-US" baseline="30000" smtClean="0"/>
              <a:t>-2 </a:t>
            </a:r>
            <a:r>
              <a:rPr lang="es-CL" altLang="en-US" smtClean="0"/>
              <a:t> </a:t>
            </a:r>
          </a:p>
          <a:p>
            <a:r>
              <a:rPr lang="es-CL" altLang="en-US" u="sng" smtClean="0"/>
              <a:t>Precipitado:</a:t>
            </a:r>
            <a:r>
              <a:rPr lang="es-CL" altLang="en-US" smtClean="0"/>
              <a:t> es un compuesto  insoluble que se va al fondo del recipiente que lo contiene.</a:t>
            </a:r>
          </a:p>
          <a:p>
            <a:pPr>
              <a:buFont typeface="Arial" panose="020B0604020202020204" pitchFamily="34" charset="0"/>
              <a:buNone/>
            </a:pPr>
            <a:r>
              <a:rPr lang="es-CL" altLang="en-US" baseline="30000" smtClean="0"/>
              <a:t>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614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2A29902-3DA1-48D5-8952-D5D052F91254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El empleo de este tipo de reacciones es muy común para la identificación cualitativa de iones en disolución. Por ejemplo, si creemos  que hay iones plomo (Pb</a:t>
            </a:r>
            <a:r>
              <a:rPr lang="es-CL" altLang="en-US" baseline="30000" smtClean="0"/>
              <a:t>+2</a:t>
            </a:r>
            <a:r>
              <a:rPr lang="es-CL" altLang="en-US" smtClean="0"/>
              <a:t> ) en disolución, al agregar un poco de yoduro de sodio (NaI), se formará un precipitado amarillo correspondiente a la sal yoduro  de plomo (PbI</a:t>
            </a:r>
            <a:r>
              <a:rPr lang="es-CL" altLang="en-US" baseline="-25000" smtClean="0"/>
              <a:t>2</a:t>
            </a:r>
            <a:r>
              <a:rPr lang="es-CL" altLang="en-US" smtClean="0"/>
              <a:t>) que es insoluble en agua solamente si tenemos iones plomo presentes. La ecuación que representa esa reacción es: </a:t>
            </a:r>
          </a:p>
          <a:p>
            <a:endParaRPr lang="es-CL" altLang="en-US" baseline="30000" smtClean="0"/>
          </a:p>
          <a:p>
            <a:r>
              <a:rPr lang="es-CL" altLang="en-US" smtClean="0"/>
              <a:t>             Pb</a:t>
            </a:r>
            <a:r>
              <a:rPr lang="es-CL" altLang="en-US" baseline="30000" smtClean="0"/>
              <a:t>+2</a:t>
            </a:r>
            <a:r>
              <a:rPr lang="es-CL" altLang="en-US" smtClean="0"/>
              <a:t> 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+ 2 NaI</a:t>
            </a:r>
            <a:r>
              <a:rPr lang="es-CL" altLang="en-US" baseline="-25000" smtClean="0"/>
              <a:t>(ac) </a:t>
            </a:r>
            <a:r>
              <a:rPr lang="es-CL" altLang="en-US" smtClean="0"/>
              <a:t>→ PbI</a:t>
            </a:r>
            <a:r>
              <a:rPr lang="es-CL" altLang="en-US" baseline="-25000" smtClean="0"/>
              <a:t>2</a:t>
            </a:r>
            <a:r>
              <a:rPr lang="es-CL" altLang="en-US" smtClean="0"/>
              <a:t> </a:t>
            </a:r>
            <a:r>
              <a:rPr lang="es-CL" altLang="en-US" baseline="-25000" smtClean="0"/>
              <a:t>(s)</a:t>
            </a:r>
            <a:r>
              <a:rPr lang="es-CL" altLang="en-US" smtClean="0"/>
              <a:t> + 2 Na</a:t>
            </a:r>
            <a:r>
              <a:rPr lang="es-CL" altLang="en-US" baseline="30000" smtClean="0"/>
              <a:t>+</a:t>
            </a:r>
            <a:r>
              <a:rPr lang="es-CL" altLang="en-US" smtClean="0"/>
              <a:t> </a:t>
            </a:r>
            <a:r>
              <a:rPr lang="es-CL" altLang="en-US" baseline="-25000" smtClean="0"/>
              <a:t>(ac)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717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621E06B-D669-488F-BB16-87EB8F203588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8195" name="5 Marcador de contenido" descr="Rx de pp q se obtiene sal yoduro de plom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6450" y="1885950"/>
            <a:ext cx="7010400" cy="325913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819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99A4D8F-6094-4DF4-B46C-3B9B91E0981A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            EJEMPLOS</a:t>
            </a:r>
          </a:p>
        </p:txBody>
      </p:sp>
      <p:pic>
        <p:nvPicPr>
          <p:cNvPr id="9219" name="5 Marcador de contenido" descr="Rx p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0" y="1409700"/>
            <a:ext cx="7258050" cy="4767263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922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A3C8C58-A1AE-40D8-BB2E-D24EC9D27C5D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0243" name="5 Marcador de contenido" descr="II)+Reacciones+de+precipitación_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1150" y="361950"/>
            <a:ext cx="8515350" cy="5815013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024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0C3D259-A91F-403A-8A43-6F55A9352067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</a:t>
            </a:r>
            <a:r>
              <a:rPr lang="es-CL" altLang="en-US" b="1" smtClean="0"/>
              <a:t>Reacciones ácido-base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Los </a:t>
            </a:r>
            <a:r>
              <a:rPr lang="es-CL" altLang="en-US" b="1" smtClean="0"/>
              <a:t>ácidos</a:t>
            </a:r>
            <a:r>
              <a:rPr lang="es-CL" altLang="en-US" smtClean="0"/>
              <a:t> y las </a:t>
            </a:r>
            <a:r>
              <a:rPr lang="es-CL" altLang="en-US" b="1" smtClean="0"/>
              <a:t>bases</a:t>
            </a:r>
            <a:r>
              <a:rPr lang="es-CL" altLang="en-US" smtClean="0"/>
              <a:t> son de los compuestos más comunes y más empleados de la naturaleza y están presentes en muchos productos medicinales y de uso cotidiano. Como por ejemplo la aspirina (ácido acetilsalicílico) y la leche de magnesia (hidróxido de magnesio).</a:t>
            </a:r>
          </a:p>
          <a:p>
            <a:r>
              <a:rPr lang="es-CL" altLang="en-US" b="1" smtClean="0"/>
              <a:t>Ácido</a:t>
            </a:r>
            <a:r>
              <a:rPr lang="es-CL" altLang="en-US" smtClean="0"/>
              <a:t>: es un compuesto que al estar disuelto en agua libera iones H</a:t>
            </a:r>
            <a:r>
              <a:rPr lang="es-CL" altLang="en-US" baseline="30000" smtClean="0"/>
              <a:t>+</a:t>
            </a:r>
            <a:r>
              <a:rPr lang="es-CL" altLang="en-US" smtClean="0"/>
              <a:t>. A modo de ejemplo veamos la disociación del ácido clorhídrico (HCl) en la siguiente reacción:</a:t>
            </a:r>
          </a:p>
          <a:p>
            <a:r>
              <a:rPr lang="es-CL" altLang="en-US" smtClean="0"/>
              <a:t>              HCl</a:t>
            </a:r>
            <a:r>
              <a:rPr lang="es-CL" altLang="en-US" baseline="-25000" smtClean="0"/>
              <a:t>(ac) </a:t>
            </a:r>
            <a:r>
              <a:rPr lang="es-CL" altLang="en-US" smtClean="0"/>
              <a:t>→ H</a:t>
            </a:r>
            <a:r>
              <a:rPr lang="es-CL" altLang="en-US" baseline="30000" smtClean="0"/>
              <a:t>+</a:t>
            </a:r>
            <a:r>
              <a:rPr lang="es-CL" altLang="en-US" baseline="-25000" smtClean="0"/>
              <a:t>(ac) </a:t>
            </a:r>
            <a:r>
              <a:rPr lang="es-CL" altLang="en-US" smtClean="0"/>
              <a:t>+ Cl</a:t>
            </a:r>
            <a:r>
              <a:rPr lang="es-CL" altLang="en-US" baseline="30000" smtClean="0"/>
              <a:t>-</a:t>
            </a:r>
            <a:r>
              <a:rPr lang="es-CL" altLang="en-US" smtClean="0"/>
              <a:t> </a:t>
            </a:r>
            <a:r>
              <a:rPr lang="es-CL" altLang="en-US" baseline="-25000" smtClean="0"/>
              <a:t>(ac)</a:t>
            </a:r>
            <a:r>
              <a:rPr lang="es-CL" altLang="en-US" smtClean="0"/>
              <a:t>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126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45AE151-55CC-45A3-93CE-2001C2F9883E}" type="slidenum">
              <a:rPr lang="es-CL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s-CL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746</Words>
  <Application>Microsoft Office PowerPoint</Application>
  <PresentationFormat>Panorámica</PresentationFormat>
  <Paragraphs>78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 Light</vt:lpstr>
      <vt:lpstr>Calibri</vt:lpstr>
      <vt:lpstr>Tema de Office</vt:lpstr>
      <vt:lpstr>Reacciones en disolución </vt:lpstr>
      <vt:lpstr>                            Objetivo</vt:lpstr>
      <vt:lpstr>Diferentes tipos de reacciones en disolución</vt:lpstr>
      <vt:lpstr>Presentación de PowerPoint</vt:lpstr>
      <vt:lpstr>Presentación de PowerPoint</vt:lpstr>
      <vt:lpstr>Presentación de PowerPoint</vt:lpstr>
      <vt:lpstr>                             EJEMPLOS</vt:lpstr>
      <vt:lpstr>Presentación de PowerPoint</vt:lpstr>
      <vt:lpstr>                 Reacciones ácido-base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         EJERCICIOS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Chen Carrillo, Chi-Kang Patricio</dc:creator>
  <cp:lastModifiedBy>carlos</cp:lastModifiedBy>
  <cp:revision>247</cp:revision>
  <dcterms:created xsi:type="dcterms:W3CDTF">2020-07-17T14:42:29Z</dcterms:created>
  <dcterms:modified xsi:type="dcterms:W3CDTF">2020-08-24T15:30:11Z</dcterms:modified>
</cp:coreProperties>
</file>