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313" r:id="rId4"/>
    <p:sldId id="314" r:id="rId5"/>
    <p:sldId id="315" r:id="rId6"/>
    <p:sldId id="316" r:id="rId7"/>
    <p:sldId id="323" r:id="rId8"/>
    <p:sldId id="317" r:id="rId9"/>
    <p:sldId id="318" r:id="rId10"/>
    <p:sldId id="319" r:id="rId11"/>
    <p:sldId id="320" r:id="rId12"/>
    <p:sldId id="321" r:id="rId13"/>
    <p:sldId id="322" r:id="rId14"/>
    <p:sldId id="324" r:id="rId15"/>
    <p:sldId id="325" r:id="rId16"/>
  </p:sldIdLst>
  <p:sldSz cx="12192000" cy="6858000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DA8"/>
    <a:srgbClr val="10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98A722-888E-4D92-8741-8439026BDE77}" type="datetimeFigureOut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F1D612E-BAF4-4D71-8CC7-77447F96A0A1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81E9B-7249-45BD-ABE5-9E9BE88BD8F5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C963D-971E-4FAF-A077-C5D35ACEB7AA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363921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081B-FBF9-4955-8401-896901D9C415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0807C-5E87-4149-ADEF-43BD25B14262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02104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348A6-E3D9-4B61-9D1D-0F6AE2B360C6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003CA-36C3-4AD9-86B9-EF35E6E1D80B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358899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BB4D-3873-4E4E-AB38-48768C9998A6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BC39-02EF-486B-BBCB-1CCCA180EC4A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332775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3AC2-28EB-4DA8-BDF9-FD585B43E950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F60E3-5818-49FB-A5AA-B4367AEAAA41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45087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A4FB-6F5D-4F36-9FC5-01D88483D4F8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1E665-78DF-4631-B018-27A65789F749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66656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526C-37A0-48EC-B501-195CC9909082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3351-3A8F-4767-8D57-FF51B1B2AC34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75718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BB1AB-2265-4BB8-A439-BEBD9C4405BC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24A952-32DE-4C8B-B4B9-95A6EDA1CA71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95029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26358-EE7C-4C99-B77E-28A838B73D47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82FFEA-20B7-4763-AF18-98A6539333D8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92010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1913E-1143-41AC-A812-0C430BB8772F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C0CC4-21D1-40B4-9426-23FEA01BB991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01188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1E51A-5E81-4CE2-BF71-24917153B18E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CA773-E5F2-4F43-A4BA-8A81D701D955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7105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CL" alt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los estilos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CL" altLang="es-ES" smtClean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455525-4048-4308-99FE-B8D289659A8D}" type="datetime1">
              <a:rPr lang="es-CL"/>
              <a:pPr>
                <a:defRPr/>
              </a:pPr>
              <a:t>17-08-2020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6795400-35B3-4EDA-AAA3-D976DCCDE71B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D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746875" y="419100"/>
            <a:ext cx="4645025" cy="4254500"/>
          </a:xfrm>
        </p:spPr>
        <p:txBody>
          <a:bodyPr/>
          <a:lstStyle/>
          <a:p>
            <a:pPr algn="l" eaLnBrk="1" hangingPunct="1"/>
            <a:r>
              <a:rPr lang="es-CL" altLang="es-ES" smtClean="0"/>
              <a:t>Infecciones de transmisión sexual (ITS) 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6746875" y="4751388"/>
            <a:ext cx="4645025" cy="1147762"/>
          </a:xfrm>
        </p:spPr>
        <p:txBody>
          <a:bodyPr/>
          <a:lstStyle/>
          <a:p>
            <a:pPr algn="l" eaLnBrk="1" hangingPunct="1"/>
            <a:r>
              <a:rPr lang="es-CL" altLang="es-ES" sz="2000" smtClean="0"/>
              <a:t>                          7mo básico</a:t>
            </a:r>
          </a:p>
          <a:p>
            <a:pPr algn="l" eaLnBrk="1" hangingPunct="1"/>
            <a:r>
              <a:rPr lang="es-CL" altLang="es-ES" sz="2000" smtClean="0"/>
              <a:t>Profesora: Paula Céspedes D.</a:t>
            </a:r>
          </a:p>
        </p:txBody>
      </p:sp>
      <p:sp>
        <p:nvSpPr>
          <p:cNvPr id="10" name="Freeform: Shape 9">
            <a:extLst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172200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3" name="Imagen 4" descr="Imagen que contiene dibujo&#10;&#10;Descripción generada automáticamen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b="12543"/>
          <a:stretch>
            <a:fillRect/>
          </a:stretch>
        </p:blipFill>
        <p:spPr bwMode="auto">
          <a:xfrm>
            <a:off x="0" y="0"/>
            <a:ext cx="6024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Tratamiento:</a:t>
            </a:r>
            <a:r>
              <a:rPr lang="es-CL" altLang="es-ES" smtClean="0"/>
              <a:t> una o más dosis de antibióticos, de acuerdo con el tiempo transcurrido desde la infección inicial. </a:t>
            </a:r>
          </a:p>
          <a:p>
            <a:endParaRPr lang="es-CL" altLang="es-ES" smtClean="0"/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233C57-C5E0-452A-8E50-5BC46A9C9EC8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1270" name="5 Imagen" descr="Sífili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3019425"/>
            <a:ext cx="6743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12291" name="5 Marcador de contenido" descr="Sífilis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3550" y="361950"/>
            <a:ext cx="8420100" cy="546893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AD56013-219F-459B-A0E9-D521497E75F9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9608A8-B137-4941-B6F2-5C07F370DB2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331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361950"/>
            <a:ext cx="10515600" cy="5735638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</a:t>
            </a:r>
            <a:r>
              <a:rPr lang="es-CL" altLang="es-ES" b="1" smtClean="0"/>
              <a:t>ACTIVIDAD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1. Analizando el gráfico anterior, responda las siguientes preguntas:</a:t>
            </a:r>
          </a:p>
          <a:p>
            <a:r>
              <a:rPr lang="es-CL" altLang="es-ES" smtClean="0"/>
              <a:t>a) ¿A qué se deberá el incremento de casos de sífilis en Chile?</a:t>
            </a:r>
          </a:p>
          <a:p>
            <a:endParaRPr lang="es-CL" altLang="es-ES" smtClean="0"/>
          </a:p>
          <a:p>
            <a:r>
              <a:rPr lang="es-CL" altLang="es-ES" smtClean="0"/>
              <a:t>b) ¿Qué sucede con los casos durante los años 2.012 a 2.016? </a:t>
            </a:r>
          </a:p>
          <a:p>
            <a:endParaRPr lang="es-CL" altLang="es-ES" smtClean="0"/>
          </a:p>
          <a:p>
            <a:r>
              <a:rPr lang="es-CL" altLang="es-ES" smtClean="0"/>
              <a:t>c) ¿Cuál es el año que se dieron más casos?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21F4311-1E07-4D7F-B351-958E835DF8AD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2. ¿Cómo se puede prevenir el contagio de las ITS vistas?</a:t>
            </a:r>
          </a:p>
          <a:p>
            <a:endParaRPr lang="es-CL" altLang="es-ES" smtClean="0"/>
          </a:p>
          <a:p>
            <a:r>
              <a:rPr lang="es-CL" altLang="es-ES" smtClean="0"/>
              <a:t>3. Uds creen que es bueno realizarse exámenes para detectar si está contagiado de una ITS?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D69C06-1E1A-4AF1-B482-E393C9F11915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  </a:t>
            </a:r>
            <a:r>
              <a:rPr lang="es-CL" altLang="es-ES" b="1" smtClean="0"/>
              <a:t>TAREA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Realizar la Actividad 2 del cuadernillo de Ciencias Naturales en las páginas 142 y 143 sobre los casos confirmados de sífilis en Chile. La deben desarrollar en el mismo cuadernillo o en su cuaderno de la asignatura. No deben enviármelo, ya que lo retroalimentaremos en la clase siguiente.</a:t>
            </a:r>
          </a:p>
          <a:p>
            <a:r>
              <a:rPr lang="es-CL" altLang="es-ES" smtClean="0"/>
              <a:t>Recuerden que los alumnos que no poseen sus libros de la asignatura, lo pueden descargar del  link que les he enviado anteriormente.</a:t>
            </a:r>
          </a:p>
          <a:p>
            <a:r>
              <a:rPr lang="es-CL" altLang="es-ES" smtClean="0"/>
              <a:t>Cualquier duda o consulta a mi correo institucional.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3DBC06-4E5D-40A1-882B-7DA173DD978E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                            </a:t>
            </a:r>
            <a:r>
              <a:rPr lang="es-CL" altLang="es-ES" b="1" smtClean="0"/>
              <a:t>Objetivo</a:t>
            </a:r>
          </a:p>
        </p:txBody>
      </p:sp>
      <p:sp>
        <p:nvSpPr>
          <p:cNvPr id="30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Conocer sobre las infecciones de transmisión sexual: tipos y formas de contagio.</a:t>
            </a:r>
          </a:p>
        </p:txBody>
      </p:sp>
      <p:sp>
        <p:nvSpPr>
          <p:cNvPr id="4" name="Marcador de pie de página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37ACF8-8B86-4EDF-8687-528CE7F889FE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       </a:t>
            </a:r>
            <a:r>
              <a:rPr lang="es-CL" altLang="es-ES" b="1" smtClean="0"/>
              <a:t>ITS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723900" y="1978025"/>
            <a:ext cx="10515600" cy="4351338"/>
          </a:xfrm>
        </p:spPr>
        <p:txBody>
          <a:bodyPr/>
          <a:lstStyle/>
          <a:p>
            <a:r>
              <a:rPr lang="es-CL" altLang="es-ES" smtClean="0"/>
              <a:t>Son aquellas que se transmiten principalmente por contacto sexual. Los agentes infecciosos que ocasionan las ITS pueden ser bacterias, hongos , virus o protozoos. Muchas de ellas pueden no ocasionar síntomas durante un tiempo, o bien presentar signos poco específicos. Por lo tanto, para poder detectarlas, es necesario realizar los exámenes correspondientes, principalmente análisis de muestras de sangre. Las ITS son las siguientes: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3DB605-9931-4978-BAC3-347D17BBB63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</a:t>
            </a:r>
            <a:r>
              <a:rPr lang="es-CL" altLang="es-ES" b="1" smtClean="0"/>
              <a:t>Candidiasis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Agente infeccioso</a:t>
            </a:r>
            <a:r>
              <a:rPr lang="es-CL" altLang="es-ES" smtClean="0"/>
              <a:t>: hongo Candida albicans. </a:t>
            </a:r>
          </a:p>
          <a:p>
            <a:r>
              <a:rPr lang="es-CL" altLang="es-ES" b="1" smtClean="0"/>
              <a:t>Síntomas</a:t>
            </a:r>
            <a:r>
              <a:rPr lang="es-CL" altLang="es-ES" smtClean="0"/>
              <a:t>: </a:t>
            </a:r>
          </a:p>
          <a:p>
            <a:r>
              <a:rPr lang="es-CL" altLang="es-ES" smtClean="0"/>
              <a:t>En hombres: irritación en la piel del pene y erupciones cutáneas.</a:t>
            </a:r>
          </a:p>
          <a:p>
            <a:r>
              <a:rPr lang="es-CL" altLang="es-ES" smtClean="0"/>
              <a:t>En mujeres: aumento de secreciones vaginales, enrojecimiento y ardor en la vulva y disuria, es decir, dolor al orinar. </a:t>
            </a:r>
          </a:p>
          <a:p>
            <a:r>
              <a:rPr lang="es-CL" altLang="es-ES" b="1" smtClean="0"/>
              <a:t>Posibles consecuencias en caso de no ser tratada</a:t>
            </a:r>
            <a:r>
              <a:rPr lang="es-CL" altLang="es-ES" smtClean="0"/>
              <a:t>: daño profundo en los tejidos afectados, infecciones urinarias y colonización del intestino.</a:t>
            </a:r>
          </a:p>
          <a:p>
            <a:r>
              <a:rPr lang="es-CL" altLang="es-ES" b="1" smtClean="0"/>
              <a:t>Tratamiento:</a:t>
            </a:r>
            <a:r>
              <a:rPr lang="es-CL" altLang="es-ES" smtClean="0"/>
              <a:t> antimicóticos.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6B3B2A-060A-4BAA-9471-A02969DBA693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6147" name="5 Marcador de contenido" descr="Candidiasis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7250" y="400050"/>
            <a:ext cx="2738438" cy="45148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463C03-1314-4AED-8194-E45344E56C2B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6150" name="7 Imagen" descr="candidiasi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419100"/>
            <a:ext cx="74676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</a:t>
            </a:r>
            <a:r>
              <a:rPr lang="es-CL" altLang="es-ES" b="1" smtClean="0"/>
              <a:t>TRICOMONIASIS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Agente infeccioso</a:t>
            </a:r>
            <a:r>
              <a:rPr lang="es-CL" altLang="es-ES" smtClean="0"/>
              <a:t>: protozoo Trichomonas vaginalis. </a:t>
            </a:r>
          </a:p>
          <a:p>
            <a:r>
              <a:rPr lang="es-CL" altLang="es-ES" b="1" smtClean="0"/>
              <a:t>Síntomas</a:t>
            </a:r>
            <a:r>
              <a:rPr lang="es-CL" altLang="es-ES" smtClean="0"/>
              <a:t>: </a:t>
            </a:r>
          </a:p>
          <a:p>
            <a:r>
              <a:rPr lang="es-CL" altLang="es-ES" smtClean="0"/>
              <a:t>En hombres: generalmente es asintomática. Pueden presentar secreciones uretrales, disuria y necesidad de orinar más frecuente de lo normal.</a:t>
            </a:r>
          </a:p>
          <a:p>
            <a:r>
              <a:rPr lang="es-CL" altLang="es-ES" smtClean="0"/>
              <a:t>En mujeres: secreciones vaginales purulentas (inflamación, picazón).</a:t>
            </a:r>
          </a:p>
          <a:p>
            <a:r>
              <a:rPr lang="es-CL" altLang="es-ES" b="1" smtClean="0"/>
              <a:t>Posible consecuencias en caso de no ser tratada</a:t>
            </a:r>
            <a:r>
              <a:rPr lang="es-CL" altLang="es-ES" smtClean="0"/>
              <a:t>: aumento en la probabilidad de tener un parto prematuro en la mujer embarazada. En ambos sexos, debido a la inflamación de los tejidos, aumenta el riesgo de adquirir VIH.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C179A9C-A13D-4FDB-8FA7-383282819EB7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Tratamiento</a:t>
            </a:r>
            <a:r>
              <a:rPr lang="es-CL" altLang="es-ES" smtClean="0"/>
              <a:t>: tricomonicidas o algunos antibióticos que cumplen la misma función de inhibir la síntesis de ADN. 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741B77-BEAD-448C-B01F-FD000862D573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8198" name="5 Imagen" descr="Trichomoniasi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850" y="3078163"/>
            <a:ext cx="5924550" cy="284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9219" name="5 Marcador de contenido" descr="tricomoniasi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7825" y="342900"/>
            <a:ext cx="9020175" cy="586740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2C02BA8-791A-4472-A9D8-7D03FB1E6420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</a:t>
            </a:r>
            <a:r>
              <a:rPr lang="es-CL" altLang="es-ES" b="1" smtClean="0"/>
              <a:t>SÍFILIS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b="1" smtClean="0"/>
              <a:t>Agente infeccioso</a:t>
            </a:r>
            <a:r>
              <a:rPr lang="es-CL" altLang="es-ES" smtClean="0"/>
              <a:t>: bacteria Treponema pallidum.</a:t>
            </a:r>
          </a:p>
          <a:p>
            <a:r>
              <a:rPr lang="es-CL" altLang="es-ES" b="1" smtClean="0"/>
              <a:t>Síntomas</a:t>
            </a:r>
            <a:r>
              <a:rPr lang="es-CL" altLang="es-ES" smtClean="0"/>
              <a:t>: son similares en hombres y mujeres. En su primera etapa se producen úlceras en los órganos genitales externos y una inflamación generalizada. Luego, si la infección no es tratada, avanza hacia otros órganos, apareciendo lesiones en las membranas mucosas, como piel, boca, vagina y ano. Puede permanecer latente por décadas y puede transmitirse al feto.</a:t>
            </a:r>
          </a:p>
          <a:p>
            <a:r>
              <a:rPr lang="es-CL" altLang="es-ES" b="1" smtClean="0"/>
              <a:t>Posibles consecuencias en caso de no ser tratada: </a:t>
            </a:r>
            <a:r>
              <a:rPr lang="es-CL" altLang="es-ES" smtClean="0"/>
              <a:t>lesiones óseas, cardiovasculares y neurológicas. En mujeres embarazadas se pueden producir abortos y malformaciones congénitas al feto.</a:t>
            </a:r>
            <a:endParaRPr lang="es-CL" altLang="es-ES" b="1" smtClean="0"/>
          </a:p>
          <a:p>
            <a:endParaRPr lang="es-CL" altLang="es-ES" b="1" smtClean="0"/>
          </a:p>
          <a:p>
            <a:endParaRPr lang="es-CL" altLang="es-ES" b="1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FD469B1-9DC1-4D66-B993-14E09757B339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2324</TotalTime>
  <Words>687</Words>
  <Application>Microsoft Office PowerPoint</Application>
  <PresentationFormat>Panorámica</PresentationFormat>
  <Paragraphs>68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Calibri</vt:lpstr>
      <vt:lpstr>Tema de Office</vt:lpstr>
      <vt:lpstr>Infecciones de transmisión sexual (ITS) </vt:lpstr>
      <vt:lpstr>                            Objetivo</vt:lpstr>
      <vt:lpstr>                                     ITS</vt:lpstr>
      <vt:lpstr>                             Candidiasis</vt:lpstr>
      <vt:lpstr>Presentación de PowerPoint</vt:lpstr>
      <vt:lpstr>                         TRICOMONIASIS</vt:lpstr>
      <vt:lpstr>Presentación de PowerPoint</vt:lpstr>
      <vt:lpstr>Presentación de PowerPoint</vt:lpstr>
      <vt:lpstr>                             SÍFILIS</vt:lpstr>
      <vt:lpstr>Presentación de PowerPoint</vt:lpstr>
      <vt:lpstr>Presentación de PowerPoint</vt:lpstr>
      <vt:lpstr>Presentación de PowerPoint</vt:lpstr>
      <vt:lpstr>                          ACTIVIDAD</vt:lpstr>
      <vt:lpstr>Presentación de PowerPoint</vt:lpstr>
      <vt:lpstr>                                TAREA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Chen Carrillo, Chi-Kang Patricio</dc:creator>
  <cp:lastModifiedBy>carlos</cp:lastModifiedBy>
  <cp:revision>173</cp:revision>
  <dcterms:created xsi:type="dcterms:W3CDTF">2020-07-17T14:42:29Z</dcterms:created>
  <dcterms:modified xsi:type="dcterms:W3CDTF">2020-08-17T16:09:26Z</dcterms:modified>
</cp:coreProperties>
</file>