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7" r:id="rId3"/>
    <p:sldId id="259" r:id="rId4"/>
    <p:sldId id="260" r:id="rId5"/>
    <p:sldId id="261" r:id="rId6"/>
    <p:sldId id="258"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5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6858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777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0016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27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34113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217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8227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67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7/19/2020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9671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7/19/2020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8514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4917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í era el juego de pelota, el rito prehispánico que sustituyó la ...">
            <a:extLst>
              <a:ext uri="{FF2B5EF4-FFF2-40B4-BE49-F238E27FC236}">
                <a16:creationId xmlns:a16="http://schemas.microsoft.com/office/drawing/2014/main" id="{65608DD3-16E3-4F4B-A7FD-5B5AFB523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C3E3354D-1B0D-43FA-837B-2A9CD79085C8}"/>
              </a:ext>
            </a:extLst>
          </p:cNvPr>
          <p:cNvSpPr>
            <a:spLocks noGrp="1"/>
          </p:cNvSpPr>
          <p:nvPr>
            <p:ph type="ctrTitle"/>
          </p:nvPr>
        </p:nvSpPr>
        <p:spPr>
          <a:xfrm>
            <a:off x="1066800" y="281874"/>
            <a:ext cx="10058400" cy="3566160"/>
          </a:xfrm>
        </p:spPr>
        <p:txBody>
          <a:bodyPr>
            <a:normAutofit/>
          </a:bodyPr>
          <a:lstStyle/>
          <a:p>
            <a:pPr algn="ctr"/>
            <a:r>
              <a:rPr lang="es-MX" sz="6000"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rPr>
              <a:t>Unidad 3: “Grandes civilizaciones mesoamericanas”</a:t>
            </a:r>
            <a:endParaRPr lang="es-CL" sz="6000" b="1"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entury Gothic" panose="020B0502020202020204" pitchFamily="34" charset="0"/>
            </a:endParaRPr>
          </a:p>
        </p:txBody>
      </p:sp>
      <p:sp>
        <p:nvSpPr>
          <p:cNvPr id="3" name="Subtítulo 2">
            <a:extLst>
              <a:ext uri="{FF2B5EF4-FFF2-40B4-BE49-F238E27FC236}">
                <a16:creationId xmlns:a16="http://schemas.microsoft.com/office/drawing/2014/main" id="{8E48D7D9-5EDB-4AEC-A478-54D17BA160A4}"/>
              </a:ext>
            </a:extLst>
          </p:cNvPr>
          <p:cNvSpPr>
            <a:spLocks noGrp="1"/>
          </p:cNvSpPr>
          <p:nvPr>
            <p:ph type="subTitle" idx="1"/>
          </p:nvPr>
        </p:nvSpPr>
        <p:spPr>
          <a:xfrm>
            <a:off x="3511826" y="5555552"/>
            <a:ext cx="6029860" cy="1143000"/>
          </a:xfrm>
        </p:spPr>
        <p:txBody>
          <a:bodyPr>
            <a:normAutofit fontScale="70000" lnSpcReduction="20000"/>
          </a:bodyPr>
          <a:lstStyle/>
          <a:p>
            <a:pPr algn="ctr"/>
            <a:r>
              <a:rPr lang="es-MX" b="1" dirty="0">
                <a:solidFill>
                  <a:schemeClr val="bg1"/>
                </a:solidFill>
                <a:effectLst>
                  <a:outerShdw blurRad="38100" dist="38100" dir="2700000" algn="tl">
                    <a:srgbClr val="000000">
                      <a:alpha val="43137"/>
                    </a:srgbClr>
                  </a:outerShdw>
                </a:effectLst>
                <a:latin typeface="Bahnschrift" panose="020B0502040204020203" pitchFamily="34" charset="0"/>
              </a:rPr>
              <a:t>Historia, geografía y ciencias sociales.</a:t>
            </a:r>
          </a:p>
          <a:p>
            <a:pPr algn="ctr"/>
            <a:r>
              <a:rPr lang="es-MX" b="1" dirty="0">
                <a:solidFill>
                  <a:schemeClr val="bg1"/>
                </a:solidFill>
                <a:effectLst>
                  <a:outerShdw blurRad="38100" dist="38100" dir="2700000" algn="tl">
                    <a:srgbClr val="000000">
                      <a:alpha val="43137"/>
                    </a:srgbClr>
                  </a:outerShdw>
                </a:effectLst>
                <a:latin typeface="Bahnschrift" panose="020B0502040204020203" pitchFamily="34" charset="0"/>
              </a:rPr>
              <a:t>Curso: 4°básico a – b.</a:t>
            </a:r>
          </a:p>
          <a:p>
            <a:pPr algn="ctr"/>
            <a:r>
              <a:rPr lang="es-MX" b="1" dirty="0">
                <a:solidFill>
                  <a:schemeClr val="bg1"/>
                </a:solidFill>
                <a:effectLst>
                  <a:outerShdw blurRad="38100" dist="38100" dir="2700000" algn="tl">
                    <a:srgbClr val="000000">
                      <a:alpha val="43137"/>
                    </a:srgbClr>
                  </a:outerShdw>
                </a:effectLst>
                <a:latin typeface="Bahnschrift" panose="020B0502040204020203" pitchFamily="34" charset="0"/>
              </a:rPr>
              <a:t>Alfonso Figueroa muñoz</a:t>
            </a:r>
            <a:endParaRPr lang="es-CL"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1028" name="Picture 4" descr="Colegios y Universidades asociadas | Asociación Educar para el ...">
            <a:extLst>
              <a:ext uri="{FF2B5EF4-FFF2-40B4-BE49-F238E27FC236}">
                <a16:creationId xmlns:a16="http://schemas.microsoft.com/office/drawing/2014/main" id="{A9CDE898-8B0E-4986-8CAA-53770AB4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71244"/>
            <a:ext cx="1380090" cy="1062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63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5B77FD-B493-47DD-88AE-DD6AB48C7BD4}"/>
              </a:ext>
            </a:extLst>
          </p:cNvPr>
          <p:cNvSpPr>
            <a:spLocks noGrp="1"/>
          </p:cNvSpPr>
          <p:nvPr>
            <p:ph type="title"/>
          </p:nvPr>
        </p:nvSpPr>
        <p:spPr/>
        <p:txBody>
          <a:bodyPr/>
          <a:lstStyle/>
          <a:p>
            <a:r>
              <a:rPr lang="es-MX"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En esta unidad aprenderé a:</a:t>
            </a:r>
            <a:endParaRPr lang="es-CL"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08A7AAEC-398E-4B81-B808-B1BDF95163E4}"/>
              </a:ext>
            </a:extLst>
          </p:cNvPr>
          <p:cNvSpPr>
            <a:spLocks noGrp="1"/>
          </p:cNvSpPr>
          <p:nvPr>
            <p:ph idx="1"/>
          </p:nvPr>
        </p:nvSpPr>
        <p:spPr>
          <a:xfrm>
            <a:off x="1097280" y="2107096"/>
            <a:ext cx="5661329" cy="3761998"/>
          </a:xfrm>
        </p:spPr>
        <p:txBody>
          <a:bodyPr/>
          <a:lstStyle/>
          <a:p>
            <a:pPr marL="514350" indent="-514350">
              <a:buFont typeface="+mj-lt"/>
              <a:buAutoNum type="romanUcPeriod"/>
            </a:pPr>
            <a:r>
              <a:rPr lang="es-MX" dirty="0">
                <a:latin typeface="Century Gothic" panose="020B0502020202020204" pitchFamily="34" charset="0"/>
              </a:rPr>
              <a:t>Donde vivieron mayas y aztecas.</a:t>
            </a:r>
          </a:p>
          <a:p>
            <a:pPr marL="514350" indent="-514350">
              <a:buFont typeface="+mj-lt"/>
              <a:buAutoNum type="romanUcPeriod"/>
            </a:pPr>
            <a:r>
              <a:rPr lang="es-MX" dirty="0">
                <a:latin typeface="Century Gothic" panose="020B0502020202020204" pitchFamily="34" charset="0"/>
              </a:rPr>
              <a:t>La organización política y social de mayas y aztecas.</a:t>
            </a:r>
          </a:p>
          <a:p>
            <a:pPr marL="514350" indent="-514350">
              <a:buFont typeface="+mj-lt"/>
              <a:buAutoNum type="romanUcPeriod"/>
            </a:pPr>
            <a:r>
              <a:rPr lang="es-MX" dirty="0">
                <a:latin typeface="Century Gothic" panose="020B0502020202020204" pitchFamily="34" charset="0"/>
              </a:rPr>
              <a:t>Las actividades económicas de estos pueblos.</a:t>
            </a:r>
          </a:p>
          <a:p>
            <a:pPr marL="514350" indent="-514350">
              <a:buFont typeface="+mj-lt"/>
              <a:buAutoNum type="romanUcPeriod"/>
            </a:pPr>
            <a:r>
              <a:rPr lang="es-MX" dirty="0">
                <a:latin typeface="Century Gothic" panose="020B0502020202020204" pitchFamily="34" charset="0"/>
              </a:rPr>
              <a:t>Sus creencias, dioses y costumbres.</a:t>
            </a:r>
          </a:p>
          <a:p>
            <a:pPr marL="514350" indent="-514350">
              <a:buFont typeface="+mj-lt"/>
              <a:buAutoNum type="romanUcPeriod"/>
            </a:pPr>
            <a:r>
              <a:rPr lang="es-MX" dirty="0">
                <a:latin typeface="Century Gothic" panose="020B0502020202020204" pitchFamily="34" charset="0"/>
              </a:rPr>
              <a:t>El legado de mayas y aztecas.</a:t>
            </a:r>
            <a:endParaRPr lang="es-CL" dirty="0">
              <a:latin typeface="Century Gothic" panose="020B0502020202020204" pitchFamily="34" charset="0"/>
            </a:endParaRPr>
          </a:p>
        </p:txBody>
      </p:sp>
      <p:pic>
        <p:nvPicPr>
          <p:cNvPr id="2050" name="Picture 2" descr="Vectores de stock de Niño pensando, ilustraciones de Niño pensando ...">
            <a:extLst>
              <a:ext uri="{FF2B5EF4-FFF2-40B4-BE49-F238E27FC236}">
                <a16:creationId xmlns:a16="http://schemas.microsoft.com/office/drawing/2014/main" id="{DF797CC6-FC61-4DA3-8680-00F23B4A9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4135" y="2107096"/>
            <a:ext cx="2232232" cy="31669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C35D9-F58E-4A22-B79A-330F6DA0F629}"/>
              </a:ext>
            </a:extLst>
          </p:cNvPr>
          <p:cNvSpPr>
            <a:spLocks noGrp="1"/>
          </p:cNvSpPr>
          <p:nvPr>
            <p:ph type="title"/>
          </p:nvPr>
        </p:nvSpPr>
        <p:spPr/>
        <p:txBody>
          <a:bodyPr/>
          <a:lstStyle/>
          <a:p>
            <a:r>
              <a:rPr lang="es-MX"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Actividad diagnóstica </a:t>
            </a:r>
            <a:endParaRPr lang="es-CL"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
        <p:nvSpPr>
          <p:cNvPr id="4" name="Rectángulo 3">
            <a:extLst>
              <a:ext uri="{FF2B5EF4-FFF2-40B4-BE49-F238E27FC236}">
                <a16:creationId xmlns:a16="http://schemas.microsoft.com/office/drawing/2014/main" id="{E3C8FF27-77F9-43B6-BD48-8C9D9CC12636}"/>
              </a:ext>
            </a:extLst>
          </p:cNvPr>
          <p:cNvSpPr/>
          <p:nvPr/>
        </p:nvSpPr>
        <p:spPr>
          <a:xfrm>
            <a:off x="1097280" y="1889962"/>
            <a:ext cx="6732933" cy="369332"/>
          </a:xfrm>
          <a:prstGeom prst="rect">
            <a:avLst/>
          </a:prstGeom>
        </p:spPr>
        <p:txBody>
          <a:bodyPr wrap="none">
            <a:spAutoFit/>
          </a:bodyPr>
          <a:lstStyle/>
          <a:p>
            <a:r>
              <a:rPr lang="es-MX" dirty="0">
                <a:latin typeface="Century Gothic" panose="020B0502020202020204" pitchFamily="34" charset="0"/>
              </a:rPr>
              <a:t>Lee esta noticia y responde las preguntas en tu cuaderno.</a:t>
            </a:r>
          </a:p>
        </p:txBody>
      </p:sp>
      <p:sp>
        <p:nvSpPr>
          <p:cNvPr id="8" name="Rectángulo: esquinas redondeadas 7">
            <a:extLst>
              <a:ext uri="{FF2B5EF4-FFF2-40B4-BE49-F238E27FC236}">
                <a16:creationId xmlns:a16="http://schemas.microsoft.com/office/drawing/2014/main" id="{5FF89F56-CC66-4285-80B8-EF4DC570AA59}"/>
              </a:ext>
            </a:extLst>
          </p:cNvPr>
          <p:cNvSpPr/>
          <p:nvPr/>
        </p:nvSpPr>
        <p:spPr>
          <a:xfrm>
            <a:off x="1097280" y="2411896"/>
            <a:ext cx="6005885" cy="3551582"/>
          </a:xfrm>
          <a:prstGeom prst="roundRect">
            <a:avLst/>
          </a:prstGeom>
          <a:solidFill>
            <a:srgbClr val="FFC000"/>
          </a:solidFill>
          <a:ln>
            <a:solidFill>
              <a:srgbClr val="FFC000"/>
            </a:solidFill>
          </a:ln>
        </p:spPr>
        <p:style>
          <a:lnRef idx="1">
            <a:schemeClr val="accent5"/>
          </a:lnRef>
          <a:fillRef idx="3">
            <a:schemeClr val="accent5"/>
          </a:fillRef>
          <a:effectRef idx="2">
            <a:schemeClr val="accent5"/>
          </a:effectRef>
          <a:fontRef idx="minor">
            <a:schemeClr val="lt1"/>
          </a:fontRef>
        </p:style>
        <p:txBody>
          <a:bodyPr rtlCol="0" anchor="ctr"/>
          <a:lstStyle/>
          <a:p>
            <a:r>
              <a:rPr lang="es-MX" b="1" dirty="0">
                <a:latin typeface="Comic Sans MS" panose="030F0702030302020204" pitchFamily="66" charset="0"/>
              </a:rPr>
              <a:t>Se inauguraron viviendas especialmente construidas para machi.</a:t>
            </a:r>
          </a:p>
          <a:p>
            <a:r>
              <a:rPr lang="es-MX" dirty="0">
                <a:latin typeface="Comic Sans MS" panose="030F0702030302020204" pitchFamily="66" charset="0"/>
              </a:rPr>
              <a:t>Catorce casas de machi fueron inauguradas en la región de la Araucanía. El objetivo es beneficiar a las personas que aplican la medicina ancestral y resguardan la lengua y la cultura Mapuche. Los (as) machi podrán vivir en ellas y atender como en un consultorio. Las rucas están orientadas hacia el este –por donde sale el sol- y tienen habitaciones donde los pacientes podrán ser ayudados por el (la) machi. El diseño fue creado en conjunto entre los (as) machi y un equipo de arquitectos.</a:t>
            </a:r>
            <a:endParaRPr lang="es-CL" dirty="0">
              <a:latin typeface="Comic Sans MS" panose="030F0702030302020204" pitchFamily="66" charset="0"/>
            </a:endParaRPr>
          </a:p>
        </p:txBody>
      </p:sp>
      <p:pic>
        <p:nvPicPr>
          <p:cNvPr id="3074" name="Picture 2" descr="Historia de los mapuche: medicina (machi), idioma (mapudungun) e ...">
            <a:extLst>
              <a:ext uri="{FF2B5EF4-FFF2-40B4-BE49-F238E27FC236}">
                <a16:creationId xmlns:a16="http://schemas.microsoft.com/office/drawing/2014/main" id="{63CF80FE-C635-43CF-AFE2-D8FA0A17C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88" y="605398"/>
            <a:ext cx="1825073" cy="2429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RUKA - Ruka Huerquehue">
            <a:extLst>
              <a:ext uri="{FF2B5EF4-FFF2-40B4-BE49-F238E27FC236}">
                <a16:creationId xmlns:a16="http://schemas.microsoft.com/office/drawing/2014/main" id="{70639B1D-0F8A-424C-892E-801EC44B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700" y="3627782"/>
            <a:ext cx="3114261" cy="23356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97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0357A-6C2C-4300-AD1E-2986F3D64949}"/>
              </a:ext>
            </a:extLst>
          </p:cNvPr>
          <p:cNvSpPr>
            <a:spLocks noGrp="1"/>
          </p:cNvSpPr>
          <p:nvPr>
            <p:ph type="title"/>
          </p:nvPr>
        </p:nvSpPr>
        <p:spPr/>
        <p:txBody>
          <a:bodyPr/>
          <a:lstStyle/>
          <a:p>
            <a:r>
              <a:rPr lang="es-MX"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Preguntas:</a:t>
            </a:r>
            <a:endParaRPr lang="es-CL"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209A6CD7-7F49-43AB-8685-AFEB99C40548}"/>
              </a:ext>
            </a:extLst>
          </p:cNvPr>
          <p:cNvSpPr>
            <a:spLocks noGrp="1"/>
          </p:cNvSpPr>
          <p:nvPr>
            <p:ph idx="1"/>
          </p:nvPr>
        </p:nvSpPr>
        <p:spPr>
          <a:xfrm>
            <a:off x="1097280" y="2239616"/>
            <a:ext cx="6482963" cy="3629477"/>
          </a:xfrm>
        </p:spPr>
        <p:txBody>
          <a:bodyPr/>
          <a:lstStyle/>
          <a:p>
            <a:pPr marL="342900" indent="-342900">
              <a:buAutoNum type="alphaLcParenR"/>
            </a:pPr>
            <a:r>
              <a:rPr lang="es-MX" dirty="0">
                <a:solidFill>
                  <a:schemeClr val="tx1"/>
                </a:solidFill>
                <a:latin typeface="Comic Sans MS" panose="030F0702030302020204" pitchFamily="66" charset="0"/>
              </a:rPr>
              <a:t>¿Qué aporte a la comunidad realizan los (as) machi?</a:t>
            </a:r>
          </a:p>
          <a:p>
            <a:pPr marL="342900" indent="-342900">
              <a:buAutoNum type="alphaLcParenR"/>
            </a:pPr>
            <a:r>
              <a:rPr lang="es-MX" dirty="0">
                <a:solidFill>
                  <a:schemeClr val="tx1"/>
                </a:solidFill>
                <a:latin typeface="Comic Sans MS" panose="030F0702030302020204" pitchFamily="66" charset="0"/>
              </a:rPr>
              <a:t>¿Qué son las rucas?, ¿qué forma tienen?</a:t>
            </a:r>
          </a:p>
          <a:p>
            <a:pPr marL="342900" indent="-342900">
              <a:buAutoNum type="alphaLcParenR"/>
            </a:pPr>
            <a:r>
              <a:rPr lang="es-MX" dirty="0">
                <a:solidFill>
                  <a:schemeClr val="tx1"/>
                </a:solidFill>
                <a:latin typeface="Comic Sans MS" panose="030F0702030302020204" pitchFamily="66" charset="0"/>
              </a:rPr>
              <a:t>¿Qué crees que significa la expresión “medicina ancestral”?</a:t>
            </a:r>
          </a:p>
          <a:p>
            <a:pPr marL="342900" indent="-342900">
              <a:buAutoNum type="alphaLcParenR"/>
            </a:pPr>
            <a:r>
              <a:rPr lang="es-MX" dirty="0">
                <a:solidFill>
                  <a:schemeClr val="tx1"/>
                </a:solidFill>
                <a:latin typeface="Comic Sans MS" panose="030F0702030302020204" pitchFamily="66" charset="0"/>
              </a:rPr>
              <a:t>¿Por qué crees que es importante conservar la cultura mapuche?</a:t>
            </a:r>
            <a:endParaRPr lang="es-CL" dirty="0">
              <a:solidFill>
                <a:schemeClr val="tx1"/>
              </a:solidFill>
              <a:latin typeface="Comic Sans MS" panose="030F0702030302020204" pitchFamily="66" charset="0"/>
            </a:endParaRPr>
          </a:p>
        </p:txBody>
      </p:sp>
      <p:pic>
        <p:nvPicPr>
          <p:cNvPr id="4098" name="Picture 2" descr="Pin en Digital clip art">
            <a:extLst>
              <a:ext uri="{FF2B5EF4-FFF2-40B4-BE49-F238E27FC236}">
                <a16:creationId xmlns:a16="http://schemas.microsoft.com/office/drawing/2014/main" id="{93BBD741-1789-46A7-A50B-09358CA10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408" y="2012883"/>
            <a:ext cx="2750861" cy="32416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15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61B6677-21EC-4E2B-A395-32665562F6DE}"/>
              </a:ext>
            </a:extLst>
          </p:cNvPr>
          <p:cNvPicPr>
            <a:picLocks noChangeAspect="1"/>
          </p:cNvPicPr>
          <p:nvPr/>
        </p:nvPicPr>
        <p:blipFill>
          <a:blip r:embed="rId2"/>
          <a:stretch>
            <a:fillRect/>
          </a:stretch>
        </p:blipFill>
        <p:spPr>
          <a:xfrm>
            <a:off x="6342595" y="132520"/>
            <a:ext cx="3874831" cy="6212279"/>
          </a:xfrm>
          <a:prstGeom prst="rect">
            <a:avLst/>
          </a:prstGeom>
        </p:spPr>
      </p:pic>
      <p:sp>
        <p:nvSpPr>
          <p:cNvPr id="6" name="Flecha: pentágono 5">
            <a:extLst>
              <a:ext uri="{FF2B5EF4-FFF2-40B4-BE49-F238E27FC236}">
                <a16:creationId xmlns:a16="http://schemas.microsoft.com/office/drawing/2014/main" id="{315C8091-01C6-4AF3-A046-F36AC6B2D0A6}"/>
              </a:ext>
            </a:extLst>
          </p:cNvPr>
          <p:cNvSpPr/>
          <p:nvPr/>
        </p:nvSpPr>
        <p:spPr>
          <a:xfrm>
            <a:off x="1343667" y="940904"/>
            <a:ext cx="4505739" cy="1568885"/>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Observa el mapa y realiza las actividades</a:t>
            </a:r>
            <a:endParaRPr lang="es-CL" sz="2800" dirty="0"/>
          </a:p>
        </p:txBody>
      </p:sp>
      <p:sp>
        <p:nvSpPr>
          <p:cNvPr id="9" name="CuadroTexto 8">
            <a:extLst>
              <a:ext uri="{FF2B5EF4-FFF2-40B4-BE49-F238E27FC236}">
                <a16:creationId xmlns:a16="http://schemas.microsoft.com/office/drawing/2014/main" id="{8124C2FB-A126-41C5-BFE6-5D1912FF922A}"/>
              </a:ext>
            </a:extLst>
          </p:cNvPr>
          <p:cNvSpPr txBox="1"/>
          <p:nvPr/>
        </p:nvSpPr>
        <p:spPr>
          <a:xfrm>
            <a:off x="1007165" y="2915478"/>
            <a:ext cx="4717774" cy="3139321"/>
          </a:xfrm>
          <a:prstGeom prst="rect">
            <a:avLst/>
          </a:prstGeom>
          <a:noFill/>
        </p:spPr>
        <p:txBody>
          <a:bodyPr wrap="square" rtlCol="0">
            <a:spAutoFit/>
          </a:bodyPr>
          <a:lstStyle/>
          <a:p>
            <a:pPr marL="342900" indent="-342900">
              <a:buFont typeface="+mj-lt"/>
              <a:buAutoNum type="alphaLcParenR"/>
            </a:pPr>
            <a:r>
              <a:rPr lang="es-MX" dirty="0">
                <a:latin typeface="Comic Sans MS" panose="030F0702030302020204" pitchFamily="66" charset="0"/>
              </a:rPr>
              <a:t>Colorea con lápiz </a:t>
            </a:r>
            <a:r>
              <a:rPr lang="es-MX" b="1" dirty="0">
                <a:solidFill>
                  <a:srgbClr val="FF0000"/>
                </a:solidFill>
                <a:latin typeface="Comic Sans MS" panose="030F0702030302020204" pitchFamily="66" charset="0"/>
              </a:rPr>
              <a:t>rojo</a:t>
            </a:r>
            <a:r>
              <a:rPr lang="es-MX" dirty="0">
                <a:latin typeface="Comic Sans MS" panose="030F0702030302020204" pitchFamily="66" charset="0"/>
              </a:rPr>
              <a:t> la América Anglosajona y con </a:t>
            </a:r>
            <a:r>
              <a:rPr lang="es-MX" b="1" dirty="0">
                <a:solidFill>
                  <a:srgbClr val="FFFF00"/>
                </a:solidFill>
                <a:latin typeface="Comic Sans MS" panose="030F0702030302020204" pitchFamily="66" charset="0"/>
              </a:rPr>
              <a:t>amarillo</a:t>
            </a:r>
            <a:r>
              <a:rPr lang="es-MX" dirty="0">
                <a:latin typeface="Comic Sans MS" panose="030F0702030302020204" pitchFamily="66" charset="0"/>
              </a:rPr>
              <a:t> América Latina.</a:t>
            </a:r>
          </a:p>
          <a:p>
            <a:endParaRPr lang="es-MX" dirty="0">
              <a:latin typeface="Comic Sans MS" panose="030F0702030302020204" pitchFamily="66" charset="0"/>
            </a:endParaRPr>
          </a:p>
          <a:p>
            <a:pPr marL="342900" indent="-342900">
              <a:buFont typeface="+mj-lt"/>
              <a:buAutoNum type="alphaLcParenR"/>
            </a:pPr>
            <a:r>
              <a:rPr lang="es-MX" dirty="0">
                <a:latin typeface="Comic Sans MS" panose="030F0702030302020204" pitchFamily="66" charset="0"/>
              </a:rPr>
              <a:t>Con la ayuda de un atlas, escribe en el mapa el nombre de los países que faltan.</a:t>
            </a:r>
          </a:p>
          <a:p>
            <a:endParaRPr lang="es-MX" dirty="0">
              <a:latin typeface="Comic Sans MS" panose="030F0702030302020204" pitchFamily="66" charset="0"/>
            </a:endParaRPr>
          </a:p>
          <a:p>
            <a:pPr marL="342900" indent="-342900">
              <a:buFont typeface="+mj-lt"/>
              <a:buAutoNum type="alphaLcParenR"/>
            </a:pPr>
            <a:r>
              <a:rPr lang="es-MX" dirty="0">
                <a:latin typeface="Comic Sans MS" panose="030F0702030302020204" pitchFamily="66" charset="0"/>
              </a:rPr>
              <a:t>Escribe el nombre de los océanos que bañan las costas del este y oeste de América.</a:t>
            </a:r>
            <a:endParaRPr lang="es-CL" dirty="0">
              <a:latin typeface="Comic Sans MS" panose="030F0702030302020204" pitchFamily="66" charset="0"/>
            </a:endParaRPr>
          </a:p>
        </p:txBody>
      </p:sp>
    </p:spTree>
    <p:extLst>
      <p:ext uri="{BB962C8B-B14F-4D97-AF65-F5344CB8AC3E}">
        <p14:creationId xmlns:p14="http://schemas.microsoft.com/office/powerpoint/2010/main" val="397387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DD814-6ECE-4285-AB43-3991F3F5936B}"/>
              </a:ext>
            </a:extLst>
          </p:cNvPr>
          <p:cNvSpPr>
            <a:spLocks noGrp="1"/>
          </p:cNvSpPr>
          <p:nvPr>
            <p:ph type="title"/>
          </p:nvPr>
        </p:nvSpPr>
        <p:spPr/>
        <p:txBody>
          <a:bodyPr/>
          <a:lstStyle/>
          <a:p>
            <a:pPr algn="ctr"/>
            <a:r>
              <a:rPr lang="es-MX"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Grandes civilizaciones americanas</a:t>
            </a:r>
            <a:endParaRPr lang="es-CL"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2230710D-221E-4534-A2F4-7985BEB39546}"/>
              </a:ext>
            </a:extLst>
          </p:cNvPr>
          <p:cNvSpPr>
            <a:spLocks noGrp="1"/>
          </p:cNvSpPr>
          <p:nvPr>
            <p:ph idx="1"/>
          </p:nvPr>
        </p:nvSpPr>
        <p:spPr>
          <a:xfrm>
            <a:off x="1431234" y="2509606"/>
            <a:ext cx="4695245" cy="4023360"/>
          </a:xfrm>
        </p:spPr>
        <p:txBody>
          <a:bodyPr/>
          <a:lstStyle/>
          <a:p>
            <a:pPr marL="0" indent="0">
              <a:buNone/>
            </a:pPr>
            <a:r>
              <a:rPr lang="es-MX" dirty="0">
                <a:latin typeface="Century Gothic" panose="020B0502020202020204" pitchFamily="34" charset="0"/>
              </a:rPr>
              <a:t>En América han existido una multitud de culturas originarias, las que han alcanzado distinto nivel de desarrollo. Las más avanzadas se transformaron en </a:t>
            </a:r>
            <a:r>
              <a:rPr lang="es-MX" dirty="0">
                <a:solidFill>
                  <a:srgbClr val="FF0000"/>
                </a:solidFill>
                <a:latin typeface="Century Gothic" panose="020B0502020202020204" pitchFamily="34" charset="0"/>
              </a:rPr>
              <a:t>civilizaciones</a:t>
            </a:r>
            <a:r>
              <a:rPr lang="es-MX" dirty="0">
                <a:latin typeface="Century Gothic" panose="020B0502020202020204" pitchFamily="34" charset="0"/>
              </a:rPr>
              <a:t> porque alcanzaron gran complejidad en su desarrollo económico, social y político. Este es el caso de </a:t>
            </a:r>
            <a:r>
              <a:rPr lang="es-MX" dirty="0">
                <a:solidFill>
                  <a:srgbClr val="FF0000"/>
                </a:solidFill>
                <a:latin typeface="Century Gothic" panose="020B0502020202020204" pitchFamily="34" charset="0"/>
              </a:rPr>
              <a:t>mayas</a:t>
            </a:r>
            <a:r>
              <a:rPr lang="es-MX" dirty="0">
                <a:latin typeface="Century Gothic" panose="020B0502020202020204" pitchFamily="34" charset="0"/>
              </a:rPr>
              <a:t>, </a:t>
            </a:r>
            <a:r>
              <a:rPr lang="es-MX" dirty="0">
                <a:solidFill>
                  <a:srgbClr val="FF0000"/>
                </a:solidFill>
                <a:latin typeface="Century Gothic" panose="020B0502020202020204" pitchFamily="34" charset="0"/>
              </a:rPr>
              <a:t>aztecas</a:t>
            </a:r>
            <a:r>
              <a:rPr lang="es-MX" dirty="0">
                <a:latin typeface="Century Gothic" panose="020B0502020202020204" pitchFamily="34" charset="0"/>
              </a:rPr>
              <a:t> e </a:t>
            </a:r>
            <a:r>
              <a:rPr lang="es-MX" dirty="0">
                <a:solidFill>
                  <a:srgbClr val="FF0000"/>
                </a:solidFill>
                <a:latin typeface="Century Gothic" panose="020B0502020202020204" pitchFamily="34" charset="0"/>
              </a:rPr>
              <a:t>incas</a:t>
            </a:r>
            <a:r>
              <a:rPr lang="es-MX" dirty="0">
                <a:latin typeface="Century Gothic" panose="020B0502020202020204" pitchFamily="34" charset="0"/>
              </a:rPr>
              <a:t>. </a:t>
            </a:r>
          </a:p>
        </p:txBody>
      </p:sp>
      <p:pic>
        <p:nvPicPr>
          <p:cNvPr id="5" name="Imagen 4">
            <a:extLst>
              <a:ext uri="{FF2B5EF4-FFF2-40B4-BE49-F238E27FC236}">
                <a16:creationId xmlns:a16="http://schemas.microsoft.com/office/drawing/2014/main" id="{00426ECB-4D54-49D3-8120-0F83E3F015BF}"/>
              </a:ext>
            </a:extLst>
          </p:cNvPr>
          <p:cNvPicPr>
            <a:picLocks noChangeAspect="1"/>
          </p:cNvPicPr>
          <p:nvPr/>
        </p:nvPicPr>
        <p:blipFill>
          <a:blip r:embed="rId2"/>
          <a:stretch>
            <a:fillRect/>
          </a:stretch>
        </p:blipFill>
        <p:spPr>
          <a:xfrm>
            <a:off x="7257177" y="1843377"/>
            <a:ext cx="2761465" cy="4427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71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BICACIÓN GEOGRÁFICA DE LOS MAYAS | losmayas102030">
            <a:extLst>
              <a:ext uri="{FF2B5EF4-FFF2-40B4-BE49-F238E27FC236}">
                <a16:creationId xmlns:a16="http://schemas.microsoft.com/office/drawing/2014/main" id="{3D24239B-C803-4FDD-8F9D-662A91D50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83767"/>
            <a:ext cx="4953000" cy="45624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ángulo: esquinas diagonales redondeadas 3">
            <a:extLst>
              <a:ext uri="{FF2B5EF4-FFF2-40B4-BE49-F238E27FC236}">
                <a16:creationId xmlns:a16="http://schemas.microsoft.com/office/drawing/2014/main" id="{84CD36DA-28A5-4323-9D14-77A514098F08}"/>
              </a:ext>
            </a:extLst>
          </p:cNvPr>
          <p:cNvSpPr/>
          <p:nvPr/>
        </p:nvSpPr>
        <p:spPr>
          <a:xfrm>
            <a:off x="887896" y="683767"/>
            <a:ext cx="4611757" cy="4744278"/>
          </a:xfrm>
          <a:prstGeom prst="round2Diag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latin typeface="Comic Sans MS" panose="030F0702030302020204" pitchFamily="66" charset="0"/>
              </a:rPr>
              <a:t>Los mayas se localizaron en lo que hoy es México, Guatemala, Belice, el sector occidental de Honduras y el norte de el Salvador. Los aztecas se ubicaron más al norte de los mayas, en la ciudad de México. Ambas civilizaciones se desarrollaron en el área de Mesoamérica. En cambio, los incas lo hicieron en el área andina, en el sector occidental de América del Sur, Abarcando territorios del Actual Perú, Ecuador, Bolivia, Chile y Argentina. </a:t>
            </a:r>
            <a:endParaRPr lang="es-CL" dirty="0">
              <a:latin typeface="Comic Sans MS" panose="030F0702030302020204" pitchFamily="66" charset="0"/>
            </a:endParaRPr>
          </a:p>
        </p:txBody>
      </p:sp>
    </p:spTree>
    <p:extLst>
      <p:ext uri="{BB962C8B-B14F-4D97-AF65-F5344CB8AC3E}">
        <p14:creationId xmlns:p14="http://schemas.microsoft.com/office/powerpoint/2010/main" val="170682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52921-3FEE-435D-B844-E6C08369C75F}"/>
              </a:ext>
            </a:extLst>
          </p:cNvPr>
          <p:cNvSpPr>
            <a:spLocks noGrp="1"/>
          </p:cNvSpPr>
          <p:nvPr>
            <p:ph type="title"/>
          </p:nvPr>
        </p:nvSpPr>
        <p:spPr/>
        <p:txBody>
          <a:bodyPr>
            <a:normAutofit/>
          </a:bodyPr>
          <a:lstStyle/>
          <a:p>
            <a:r>
              <a:rPr lang="es-MX"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Actividad:</a:t>
            </a:r>
            <a:endParaRPr lang="es-CL"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A052782A-167D-4FE4-8380-9A7C09B95037}"/>
              </a:ext>
            </a:extLst>
          </p:cNvPr>
          <p:cNvSpPr>
            <a:spLocks noGrp="1"/>
          </p:cNvSpPr>
          <p:nvPr>
            <p:ph idx="1"/>
          </p:nvPr>
        </p:nvSpPr>
        <p:spPr>
          <a:xfrm>
            <a:off x="1097280" y="2491408"/>
            <a:ext cx="5131242" cy="3377685"/>
          </a:xfrm>
        </p:spPr>
        <p:txBody>
          <a:bodyPr/>
          <a:lstStyle/>
          <a:p>
            <a:pPr>
              <a:buFont typeface="Wingdings" panose="05000000000000000000" pitchFamily="2" charset="2"/>
              <a:buChar char="Ø"/>
            </a:pPr>
            <a:r>
              <a:rPr lang="es-MX" dirty="0">
                <a:latin typeface="Comic Sans MS" panose="030F0702030302020204" pitchFamily="66" charset="0"/>
              </a:rPr>
              <a:t>Observa el mapa y colorea, según la simbología, las áreas en las que se localizaron los mayas, aztecas e incas.</a:t>
            </a:r>
          </a:p>
          <a:p>
            <a:pPr>
              <a:buFont typeface="Wingdings" panose="05000000000000000000" pitchFamily="2" charset="2"/>
              <a:buChar char="Ø"/>
            </a:pPr>
            <a:endParaRPr lang="es-MX" dirty="0">
              <a:latin typeface="Comic Sans MS" panose="030F0702030302020204" pitchFamily="66" charset="0"/>
            </a:endParaRPr>
          </a:p>
          <a:p>
            <a:pPr marL="0" indent="0">
              <a:buNone/>
            </a:pPr>
            <a:r>
              <a:rPr lang="es-MX" dirty="0">
                <a:latin typeface="Comic Sans MS" panose="030F0702030302020204" pitchFamily="66" charset="0"/>
              </a:rPr>
              <a:t>Puedes también dibujar el mapa en tu cuaderno y desarrollar la actividad.</a:t>
            </a:r>
            <a:endParaRPr lang="es-CL" dirty="0">
              <a:latin typeface="Comic Sans MS" panose="030F0702030302020204" pitchFamily="66" charset="0"/>
            </a:endParaRPr>
          </a:p>
        </p:txBody>
      </p:sp>
      <p:pic>
        <p:nvPicPr>
          <p:cNvPr id="5" name="Imagen 4">
            <a:extLst>
              <a:ext uri="{FF2B5EF4-FFF2-40B4-BE49-F238E27FC236}">
                <a16:creationId xmlns:a16="http://schemas.microsoft.com/office/drawing/2014/main" id="{B96D13ED-1F46-48D1-ADC0-F6AE9EBEB552}"/>
              </a:ext>
            </a:extLst>
          </p:cNvPr>
          <p:cNvPicPr>
            <a:picLocks noChangeAspect="1"/>
          </p:cNvPicPr>
          <p:nvPr/>
        </p:nvPicPr>
        <p:blipFill>
          <a:blip r:embed="rId2"/>
          <a:stretch>
            <a:fillRect/>
          </a:stretch>
        </p:blipFill>
        <p:spPr>
          <a:xfrm>
            <a:off x="6361043" y="201234"/>
            <a:ext cx="4055165" cy="6455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872048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Retrospección</Template>
  <TotalTime>78</TotalTime>
  <Words>474</Words>
  <Application>Microsoft Office PowerPoint</Application>
  <PresentationFormat>Panorámica</PresentationFormat>
  <Paragraphs>32</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Bahnschrift</vt:lpstr>
      <vt:lpstr>Calibri</vt:lpstr>
      <vt:lpstr>Calibri Light</vt:lpstr>
      <vt:lpstr>Century Gothic</vt:lpstr>
      <vt:lpstr>Comic Sans MS</vt:lpstr>
      <vt:lpstr>Wingdings</vt:lpstr>
      <vt:lpstr>Retrospección</vt:lpstr>
      <vt:lpstr>Unidad 3: “Grandes civilizaciones mesoamericanas”</vt:lpstr>
      <vt:lpstr>En esta unidad aprenderé a:</vt:lpstr>
      <vt:lpstr>Actividad diagnóstica </vt:lpstr>
      <vt:lpstr>Preguntas:</vt:lpstr>
      <vt:lpstr>Presentación de PowerPoint</vt:lpstr>
      <vt:lpstr>Grandes civilizaciones americanas</vt:lpstr>
      <vt:lpstr>Presentación de PowerPoint</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“Grandes civilizaciones mesoamericanas”.</dc:title>
  <dc:creator>HP Pavilion</dc:creator>
  <cp:lastModifiedBy>HP Pavilion</cp:lastModifiedBy>
  <cp:revision>9</cp:revision>
  <dcterms:created xsi:type="dcterms:W3CDTF">2020-07-20T02:12:58Z</dcterms:created>
  <dcterms:modified xsi:type="dcterms:W3CDTF">2020-07-20T04:27:08Z</dcterms:modified>
</cp:coreProperties>
</file>