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677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5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6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2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7700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85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45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6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250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8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646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tos discutirán desafíos digitales en niños de América Latina ...">
            <a:extLst>
              <a:ext uri="{FF2B5EF4-FFF2-40B4-BE49-F238E27FC236}">
                <a16:creationId xmlns:a16="http://schemas.microsoft.com/office/drawing/2014/main" id="{723E7AFC-24CD-4E9A-96BC-64F8B17C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3A8E9-081D-4A3D-8679-847EEAB32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488" y="1575905"/>
            <a:ext cx="9516855" cy="2306981"/>
          </a:xfrm>
        </p:spPr>
        <p:txBody>
          <a:bodyPr>
            <a:noAutofit/>
          </a:bodyPr>
          <a:lstStyle/>
          <a:p>
            <a:pPr algn="ctr"/>
            <a:r>
              <a:rPr lang="es-C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Población e idiomas de américa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43733F-0F6B-4CA8-9753-747363733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9617" y="5282094"/>
            <a:ext cx="7197726" cy="1405467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Profesor: Alfonso Figueroa Muñoz.</a:t>
            </a:r>
          </a:p>
          <a:p>
            <a:pPr algn="ctr"/>
            <a:r>
              <a:rPr lang="es-CL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Curso: 4° Básico a - b.</a:t>
            </a:r>
          </a:p>
          <a:p>
            <a:pPr algn="ctr"/>
            <a:r>
              <a:rPr lang="es-CL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Asignatura: Historia , geografía y ciencias sociales</a:t>
            </a:r>
          </a:p>
        </p:txBody>
      </p:sp>
      <p:pic>
        <p:nvPicPr>
          <p:cNvPr id="1028" name="Picture 4" descr="PROYECTO EDUCATIVO INSTITUCIONAL">
            <a:extLst>
              <a:ext uri="{FF2B5EF4-FFF2-40B4-BE49-F238E27FC236}">
                <a16:creationId xmlns:a16="http://schemas.microsoft.com/office/drawing/2014/main" id="{7980F2A4-D795-4401-9FBD-D8F5F154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2" y="170440"/>
            <a:ext cx="1535456" cy="11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6AC75-DD64-46C8-95F7-BFD666BF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La población americana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BFE2D3-75B0-428E-A244-7B278FFA9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142067"/>
            <a:ext cx="4227444" cy="36491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dirty="0"/>
              <a:t>La población americana presenta una gran </a:t>
            </a:r>
            <a:r>
              <a:rPr lang="es-CL" dirty="0">
                <a:solidFill>
                  <a:srgbClr val="FF0000"/>
                </a:solidFill>
              </a:rPr>
              <a:t>diversidad</a:t>
            </a:r>
            <a:r>
              <a:rPr lang="es-CL" dirty="0"/>
              <a:t> cultural porque reúne el aporte principal de tres grupos </a:t>
            </a:r>
            <a:r>
              <a:rPr lang="es-CL" dirty="0">
                <a:solidFill>
                  <a:srgbClr val="FF0000"/>
                </a:solidFill>
              </a:rPr>
              <a:t>étnicos</a:t>
            </a:r>
            <a:r>
              <a:rPr lang="es-CL" dirty="0"/>
              <a:t> diferentes: Indígenas, europeos, y africanos. De la mezcla racial de estos grupos surgieron otros, como </a:t>
            </a:r>
            <a:r>
              <a:rPr lang="es-CL" dirty="0">
                <a:solidFill>
                  <a:srgbClr val="FF0000"/>
                </a:solidFill>
              </a:rPr>
              <a:t>mestizos</a:t>
            </a:r>
            <a:r>
              <a:rPr lang="es-CL" dirty="0"/>
              <a:t> (hijos de indígenas y europeos); </a:t>
            </a:r>
            <a:r>
              <a:rPr lang="es-CL" dirty="0">
                <a:solidFill>
                  <a:srgbClr val="FF0000"/>
                </a:solidFill>
              </a:rPr>
              <a:t>mulatos</a:t>
            </a:r>
            <a:r>
              <a:rPr lang="es-CL" dirty="0"/>
              <a:t> (hijos de africanos y europeos) y </a:t>
            </a:r>
            <a:r>
              <a:rPr lang="es-CL" dirty="0">
                <a:solidFill>
                  <a:srgbClr val="FF0000"/>
                </a:solidFill>
              </a:rPr>
              <a:t>zambos </a:t>
            </a:r>
            <a:r>
              <a:rPr lang="es-CL" dirty="0"/>
              <a:t>(hijos de africanos e indígenas). Todas estas etnias aportaron sus elementos culturales en la conformación de las sociedades americanas. Así, en América hay diversidad de lenguas, expresiones religiosas, costumbres y tradiciones.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2C5BB7E-256E-4B31-82A8-090B0F06C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92417" y="2142067"/>
            <a:ext cx="609600" cy="609600"/>
          </a:xfrm>
          <a:prstGeom prst="rect">
            <a:avLst/>
          </a:prstGeom>
        </p:spPr>
      </p:pic>
      <p:pic>
        <p:nvPicPr>
          <p:cNvPr id="2050" name="Picture 2" descr="Niños Felices Mano Con Globo Ilustraciones Vectoriales, Clip Art ...">
            <a:extLst>
              <a:ext uri="{FF2B5EF4-FFF2-40B4-BE49-F238E27FC236}">
                <a16:creationId xmlns:a16="http://schemas.microsoft.com/office/drawing/2014/main" id="{2209EBC1-F740-4002-A1E0-0E92628D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8" y="2122995"/>
            <a:ext cx="3718402" cy="37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43947-B48E-47BC-AC8F-3E06F4B5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600" dirty="0">
                <a:latin typeface="Gill Sans Ultra Bold" panose="020B0A02020104020203" pitchFamily="34" charset="0"/>
              </a:rPr>
              <a:t>¿Qué idiomas se hablan en américa?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DF40E-CAA3-47E4-8A32-86A27FB52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281644" cy="35935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dirty="0"/>
              <a:t>Los europeos nos heredaron elementos culturales, tales como el idioma y las creencias religiosas. Este aporte se dividió en dos ramas: una </a:t>
            </a:r>
            <a:r>
              <a:rPr lang="es-CL" dirty="0">
                <a:solidFill>
                  <a:srgbClr val="FF0000"/>
                </a:solidFill>
              </a:rPr>
              <a:t>anglosajona</a:t>
            </a:r>
            <a:r>
              <a:rPr lang="es-CL" dirty="0"/>
              <a:t> que se instala en una parte de Canadá y Estados Unidos y otra </a:t>
            </a:r>
            <a:r>
              <a:rPr lang="es-CL" dirty="0">
                <a:solidFill>
                  <a:srgbClr val="FF0000"/>
                </a:solidFill>
              </a:rPr>
              <a:t>latina</a:t>
            </a:r>
            <a:r>
              <a:rPr lang="es-CL" dirty="0"/>
              <a:t> que se expandió  desde México hacia el sur y cuyos idiomas derivan del latín. </a:t>
            </a:r>
          </a:p>
          <a:p>
            <a:pPr marL="0" indent="0">
              <a:buNone/>
            </a:pPr>
            <a:r>
              <a:rPr lang="es-CL" dirty="0"/>
              <a:t>Los estadounidenses hablan el ingles ya que fueron conquistados por los ingleses que a su ves practicaban la religión protestante.</a:t>
            </a:r>
          </a:p>
          <a:p>
            <a:pPr marL="0" indent="0">
              <a:buNone/>
            </a:pPr>
            <a:r>
              <a:rPr lang="es-CL" dirty="0"/>
              <a:t>En América central y Sudamérica predomina el castellano, pero en Haití se habla el francés, porque a esa zona arribaron los franceses, y en Brasil se habla el portugués, ya que sus conquistadores provenían de Portugal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D28475C-450C-4045-814C-1D32C0D65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0" y="1314612"/>
            <a:ext cx="609600" cy="609600"/>
          </a:xfrm>
          <a:prstGeom prst="rect">
            <a:avLst/>
          </a:prstGeom>
        </p:spPr>
      </p:pic>
      <p:pic>
        <p:nvPicPr>
          <p:cNvPr id="3074" name="Picture 2" descr="Ejemplo Común De La Historieta Del Vector De Un Grupo De ...">
            <a:extLst>
              <a:ext uri="{FF2B5EF4-FFF2-40B4-BE49-F238E27FC236}">
                <a16:creationId xmlns:a16="http://schemas.microsoft.com/office/drawing/2014/main" id="{875B1B6A-D0B2-4C9A-BD2E-E2BC9C4F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67" y="2643809"/>
            <a:ext cx="4813733" cy="2558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617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dad: Geografía de América.">
            <a:extLst>
              <a:ext uri="{FF2B5EF4-FFF2-40B4-BE49-F238E27FC236}">
                <a16:creationId xmlns:a16="http://schemas.microsoft.com/office/drawing/2014/main" id="{5926A857-74E7-45BE-A220-92FE35AAC7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13" y="695406"/>
            <a:ext cx="7281973" cy="5467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F47280D-7FE4-412F-9B87-747A23C3F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4747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DB01C-1E1F-440A-B46A-76173281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>
                <a:latin typeface="Gill Sans Ultra Bold" panose="020B0A02020104020203" pitchFamily="34" charset="0"/>
              </a:rPr>
              <a:t>Distribución de la población americana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A98834-0800-4FBF-A730-4B30929E6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286" y="2286001"/>
            <a:ext cx="5108713" cy="3593591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La población de América alcanza un total de 900 millones de personas, lo que lo convierte en un continente con alta </a:t>
            </a:r>
            <a:r>
              <a:rPr lang="es-CL" dirty="0">
                <a:solidFill>
                  <a:srgbClr val="FF0000"/>
                </a:solidFill>
              </a:rPr>
              <a:t>densidad</a:t>
            </a:r>
            <a:r>
              <a:rPr lang="es-CL" dirty="0"/>
              <a:t> poblacional. La población se extiende de manera desigual. Algunos países como Brasil, Estados Unidos y México, tienen más de 100 millones de habitantes. En cambio existen algunas islas del mar Caribe que no superan los 100 mil habitantes.</a:t>
            </a: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88B470D-2762-44E5-86EB-9917DA4450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70842" y="5574792"/>
            <a:ext cx="609600" cy="609600"/>
          </a:xfrm>
          <a:prstGeom prst="rect">
            <a:avLst/>
          </a:prstGeom>
        </p:spPr>
      </p:pic>
      <p:pic>
        <p:nvPicPr>
          <p:cNvPr id="4098" name="Picture 2" descr="GEOPERSPECTIVAS - GEOGRAFÍA Y EDUCACIÓN: DÍA MUNDIAL DE LA POBLACIÓN">
            <a:extLst>
              <a:ext uri="{FF2B5EF4-FFF2-40B4-BE49-F238E27FC236}">
                <a16:creationId xmlns:a16="http://schemas.microsoft.com/office/drawing/2014/main" id="{BA921C70-E26B-4023-ADCD-8676E99B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01" y="2026925"/>
            <a:ext cx="3637309" cy="4111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47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6A0025-9396-468B-A6D2-A2851774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950" y="601952"/>
            <a:ext cx="9632782" cy="4765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La mayor densidad de población se encuentra en el noreste de los Estados Unidos, en ciudades como Nueva York, Chicago y California.</a:t>
            </a:r>
          </a:p>
          <a:p>
            <a:pPr marL="0" indent="0">
              <a:buNone/>
            </a:pPr>
            <a:r>
              <a:rPr lang="es-CL" dirty="0"/>
              <a:t>En Sudamérica la población se concentra en las zonas costeras del Atlántico, en grandes ciudades como Salvador, Río de Janeiro, San Pablo, Porto Alegre, Montevideo y Buenos Aires.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                                                                                           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074" name="Picture 2" descr="Nueva York en 10 experiencias increíbles | Civitatis">
            <a:extLst>
              <a:ext uri="{FF2B5EF4-FFF2-40B4-BE49-F238E27FC236}">
                <a16:creationId xmlns:a16="http://schemas.microsoft.com/office/drawing/2014/main" id="{CBA6AC74-C223-4584-B692-3E10ACC3B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84" y="2984540"/>
            <a:ext cx="3914361" cy="25991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elve la actividad económica a Río de Janeiro | Expreso">
            <a:extLst>
              <a:ext uri="{FF2B5EF4-FFF2-40B4-BE49-F238E27FC236}">
                <a16:creationId xmlns:a16="http://schemas.microsoft.com/office/drawing/2014/main" id="{2863B26A-F799-479E-846C-F027320E5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7" y="2984540"/>
            <a:ext cx="4704520" cy="26136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1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48766-214E-4307-BF5F-AA2409F0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>
                <a:latin typeface="Gill Sans Ultra Bold" panose="020B0A02020104020203" pitchFamily="34" charset="0"/>
              </a:rPr>
              <a:t>Mapa de población de américa</a:t>
            </a:r>
          </a:p>
        </p:txBody>
      </p:sp>
      <p:pic>
        <p:nvPicPr>
          <p:cNvPr id="2050" name="Picture 2" descr="Mapa con la densidad de población de América | Mapa de america">
            <a:extLst>
              <a:ext uri="{FF2B5EF4-FFF2-40B4-BE49-F238E27FC236}">
                <a16:creationId xmlns:a16="http://schemas.microsoft.com/office/drawing/2014/main" id="{1D9A2A6D-8D85-402B-B058-B1EDEC536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9" y="1874517"/>
            <a:ext cx="2939844" cy="4741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684008F-EBEF-4935-AF13-B039B2941D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54634" y="3548522"/>
            <a:ext cx="609600" cy="609600"/>
          </a:xfrm>
          <a:prstGeom prst="rect">
            <a:avLst/>
          </a:prstGeom>
        </p:spPr>
      </p:pic>
      <p:pic>
        <p:nvPicPr>
          <p:cNvPr id="6146" name="Picture 2" descr="Tecno Infancia: Dibujos animados para bebes y niños">
            <a:extLst>
              <a:ext uri="{FF2B5EF4-FFF2-40B4-BE49-F238E27FC236}">
                <a16:creationId xmlns:a16="http://schemas.microsoft.com/office/drawing/2014/main" id="{2A2603EA-D6B5-4267-BB66-F16DCF1E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17" y="3038934"/>
            <a:ext cx="2047875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23A1F-91AA-4719-8B78-044306B8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sz="3600" dirty="0">
                <a:latin typeface="Gill Sans Ultra Bold" panose="020B0A02020104020203" pitchFamily="34" charset="0"/>
              </a:rPr>
              <a:t>En américa tres de cada cuatro personas viven en la ciudad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A2826B-2046-4A35-B2C3-90635F8BE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6" name="Globo: flecha hacia abajo 5">
            <a:extLst>
              <a:ext uri="{FF2B5EF4-FFF2-40B4-BE49-F238E27FC236}">
                <a16:creationId xmlns:a16="http://schemas.microsoft.com/office/drawing/2014/main" id="{F5969A74-391A-49D8-AFB1-0D77A7EDADA0}"/>
              </a:ext>
            </a:extLst>
          </p:cNvPr>
          <p:cNvSpPr/>
          <p:nvPr/>
        </p:nvSpPr>
        <p:spPr>
          <a:xfrm>
            <a:off x="1596890" y="2113723"/>
            <a:ext cx="3796745" cy="2493957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latin typeface="Comic Sans MS" panose="030F0702030302020204" pitchFamily="66" charset="0"/>
              </a:rPr>
              <a:t>Características de la zona urbana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Comic Sans MS" panose="030F0702030302020204" pitchFamily="66" charset="0"/>
              </a:rPr>
              <a:t>Posee más de 2.000 habitantes.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Comic Sans MS" panose="030F0702030302020204" pitchFamily="66" charset="0"/>
              </a:rPr>
              <a:t>Hay concentraciones de viviendas.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Comic Sans MS" panose="030F0702030302020204" pitchFamily="66" charset="0"/>
              </a:rPr>
              <a:t>Abundan los servicios y existe diversidad de empleos.</a:t>
            </a:r>
          </a:p>
        </p:txBody>
      </p:sp>
      <p:sp>
        <p:nvSpPr>
          <p:cNvPr id="7" name="Globo: flecha hacia abajo 6">
            <a:extLst>
              <a:ext uri="{FF2B5EF4-FFF2-40B4-BE49-F238E27FC236}">
                <a16:creationId xmlns:a16="http://schemas.microsoft.com/office/drawing/2014/main" id="{4B6B71FA-6C7E-41DB-92A1-E76D792E7225}"/>
              </a:ext>
            </a:extLst>
          </p:cNvPr>
          <p:cNvSpPr/>
          <p:nvPr/>
        </p:nvSpPr>
        <p:spPr>
          <a:xfrm>
            <a:off x="6513445" y="2113723"/>
            <a:ext cx="3796745" cy="2493957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latin typeface="Comic Sans MS" panose="030F0702030302020204" pitchFamily="66" charset="0"/>
              </a:rPr>
              <a:t>Características de la zona rural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Comic Sans MS" panose="030F0702030302020204" pitchFamily="66" charset="0"/>
              </a:rPr>
              <a:t>Posee menos de 2.000 habitantes.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Comic Sans MS" panose="030F0702030302020204" pitchFamily="66" charset="0"/>
              </a:rPr>
              <a:t>Las viviendas están dispersas o agrupadas en pueblos.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latin typeface="Comic Sans MS" panose="030F0702030302020204" pitchFamily="66" charset="0"/>
              </a:rPr>
              <a:t>Se realizan actividades como agricultura, minería o pesca.</a:t>
            </a:r>
          </a:p>
        </p:txBody>
      </p:sp>
      <p:pic>
        <p:nvPicPr>
          <p:cNvPr id="5124" name="Picture 4" descr="Zona Rural y Zona Urbana">
            <a:extLst>
              <a:ext uri="{FF2B5EF4-FFF2-40B4-BE49-F238E27FC236}">
                <a16:creationId xmlns:a16="http://schemas.microsoft.com/office/drawing/2014/main" id="{0CD96C80-A85D-4330-8110-F00BC5F6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69" y="4882268"/>
            <a:ext cx="1921566" cy="1602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ector ilustración de dibujos animados de la zona urbana histórica ...">
            <a:extLst>
              <a:ext uri="{FF2B5EF4-FFF2-40B4-BE49-F238E27FC236}">
                <a16:creationId xmlns:a16="http://schemas.microsoft.com/office/drawing/2014/main" id="{3DE59AA0-C75D-4E9A-9736-008DF33F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35" y="4846885"/>
            <a:ext cx="2855979" cy="1628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6D23-58A9-47E5-B0CE-A565A405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>
                <a:latin typeface="Gill Sans Ultra Bold" panose="020B0A02020104020203" pitchFamily="34" charset="0"/>
              </a:rPr>
              <a:t>Trabajo con el texto escolar</a:t>
            </a:r>
            <a:endParaRPr lang="es-CL" sz="3200" dirty="0">
              <a:latin typeface="Gill Sans Ultra Bold" panose="020B0A02020104020203" pitchFamily="34" charset="0"/>
            </a:endParaRP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66156C9-7A28-4F79-B946-A6C5C42171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60035" y="3200400"/>
            <a:ext cx="609600" cy="609600"/>
          </a:xfrm>
          <a:prstGeom prst="rect">
            <a:avLst/>
          </a:prstGeom>
        </p:spPr>
      </p:pic>
      <p:pic>
        <p:nvPicPr>
          <p:cNvPr id="1026" name="Picture 2" descr="ReVolCi::. Red de Voluntarios por la Ciencia">
            <a:extLst>
              <a:ext uri="{FF2B5EF4-FFF2-40B4-BE49-F238E27FC236}">
                <a16:creationId xmlns:a16="http://schemas.microsoft.com/office/drawing/2014/main" id="{ADA635E4-7241-4923-A5B9-6B79DD03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47" y="1381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130</TotalTime>
  <Words>456</Words>
  <Application>Microsoft Office PowerPoint</Application>
  <PresentationFormat>Panorámica</PresentationFormat>
  <Paragraphs>37</Paragraphs>
  <Slides>9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Comic Sans MS</vt:lpstr>
      <vt:lpstr>Gill Sans MT</vt:lpstr>
      <vt:lpstr>Gill Sans Ultra Bold</vt:lpstr>
      <vt:lpstr>Impact</vt:lpstr>
      <vt:lpstr>Distintivo</vt:lpstr>
      <vt:lpstr>Población e idiomas de américa</vt:lpstr>
      <vt:lpstr>La población americana</vt:lpstr>
      <vt:lpstr>¿Qué idiomas se hablan en américa?</vt:lpstr>
      <vt:lpstr>Presentación de PowerPoint</vt:lpstr>
      <vt:lpstr>Distribución de la población americana</vt:lpstr>
      <vt:lpstr>Presentación de PowerPoint</vt:lpstr>
      <vt:lpstr>Mapa de población de américa</vt:lpstr>
      <vt:lpstr>En américa tres de cada cuatro personas viven en la ciudad</vt:lpstr>
      <vt:lpstr>Trabajo con el texto escolar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Población e idiomas de américa</dc:title>
  <dc:creator>HP Pavilion</dc:creator>
  <cp:lastModifiedBy>Usuario de Windows</cp:lastModifiedBy>
  <cp:revision>15</cp:revision>
  <dcterms:created xsi:type="dcterms:W3CDTF">2020-06-27T02:11:49Z</dcterms:created>
  <dcterms:modified xsi:type="dcterms:W3CDTF">2020-07-03T18:14:20Z</dcterms:modified>
</cp:coreProperties>
</file>