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3" r:id="rId6"/>
    <p:sldId id="262" r:id="rId7"/>
    <p:sldId id="261" r:id="rId8"/>
    <p:sldId id="259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59C4-9579-4D0E-BF53-24B7E4DEF89B}" type="datetimeFigureOut">
              <a:rPr lang="es-CL" smtClean="0"/>
              <a:t>19-07-2020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C57-9144-4C24-8923-AC5075D2B51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59C4-9579-4D0E-BF53-24B7E4DEF89B}" type="datetimeFigureOut">
              <a:rPr lang="es-CL" smtClean="0"/>
              <a:t>19-07-2020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C57-9144-4C24-8923-AC5075D2B51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59C4-9579-4D0E-BF53-24B7E4DEF89B}" type="datetimeFigureOut">
              <a:rPr lang="es-CL" smtClean="0"/>
              <a:t>19-07-2020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C57-9144-4C24-8923-AC5075D2B51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59C4-9579-4D0E-BF53-24B7E4DEF89B}" type="datetimeFigureOut">
              <a:rPr lang="es-CL" smtClean="0"/>
              <a:t>19-07-2020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C57-9144-4C24-8923-AC5075D2B51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59C4-9579-4D0E-BF53-24B7E4DEF89B}" type="datetimeFigureOut">
              <a:rPr lang="es-CL" smtClean="0"/>
              <a:t>19-07-2020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C57-9144-4C24-8923-AC5075D2B51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59C4-9579-4D0E-BF53-24B7E4DEF89B}" type="datetimeFigureOut">
              <a:rPr lang="es-CL" smtClean="0"/>
              <a:t>19-07-2020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C57-9144-4C24-8923-AC5075D2B51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59C4-9579-4D0E-BF53-24B7E4DEF89B}" type="datetimeFigureOut">
              <a:rPr lang="es-CL" smtClean="0"/>
              <a:t>19-07-2020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C57-9144-4C24-8923-AC5075D2B51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59C4-9579-4D0E-BF53-24B7E4DEF89B}" type="datetimeFigureOut">
              <a:rPr lang="es-CL" smtClean="0"/>
              <a:t>19-07-2020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C57-9144-4C24-8923-AC5075D2B51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59C4-9579-4D0E-BF53-24B7E4DEF89B}" type="datetimeFigureOut">
              <a:rPr lang="es-CL" smtClean="0"/>
              <a:t>19-07-2020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C57-9144-4C24-8923-AC5075D2B51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59C4-9579-4D0E-BF53-24B7E4DEF89B}" type="datetimeFigureOut">
              <a:rPr lang="es-CL" smtClean="0"/>
              <a:t>19-07-2020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0D9C57-9144-4C24-8923-AC5075D2B51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59C4-9579-4D0E-BF53-24B7E4DEF89B}" type="datetimeFigureOut">
              <a:rPr lang="es-CL" smtClean="0"/>
              <a:t>19-07-2020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D9C57-9144-4C24-8923-AC5075D2B51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9F059C4-9579-4D0E-BF53-24B7E4DEF89B}" type="datetimeFigureOut">
              <a:rPr lang="es-CL" smtClean="0"/>
              <a:t>19-07-2020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00D9C57-9144-4C24-8923-AC5075D2B514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19140000">
            <a:off x="1479239" y="2155665"/>
            <a:ext cx="7087370" cy="1358544"/>
          </a:xfrm>
        </p:spPr>
        <p:txBody>
          <a:bodyPr>
            <a:noAutofit/>
          </a:bodyPr>
          <a:lstStyle/>
          <a:p>
            <a:pPr defTabSz="1097280">
              <a:defRPr/>
            </a:pPr>
            <a:r>
              <a:rPr lang="es-CL" sz="1800" b="1" dirty="0">
                <a:solidFill>
                  <a:srgbClr val="FF0000"/>
                </a:solidFill>
              </a:rPr>
              <a:t>Curso: 5to Básico.</a:t>
            </a:r>
          </a:p>
          <a:p>
            <a:pPr defTabSz="1097280">
              <a:defRPr/>
            </a:pPr>
            <a:r>
              <a:rPr lang="es-CL" sz="1800" b="1" dirty="0">
                <a:solidFill>
                  <a:srgbClr val="FF0000"/>
                </a:solidFill>
              </a:rPr>
              <a:t>Asignatura: Matemática.</a:t>
            </a:r>
          </a:p>
          <a:p>
            <a:pPr defTabSz="1097280">
              <a:defRPr/>
            </a:pPr>
            <a:r>
              <a:rPr lang="es-CL" sz="1800" b="1" dirty="0">
                <a:solidFill>
                  <a:srgbClr val="FF0000"/>
                </a:solidFill>
              </a:rPr>
              <a:t>Mes: Julio</a:t>
            </a:r>
          </a:p>
          <a:p>
            <a:pPr defTabSz="1097280">
              <a:defRPr/>
            </a:pPr>
            <a:r>
              <a:rPr lang="es-CL" sz="1800" b="1" dirty="0">
                <a:solidFill>
                  <a:srgbClr val="FF0000"/>
                </a:solidFill>
              </a:rPr>
              <a:t>Apunte N°3</a:t>
            </a:r>
          </a:p>
          <a:p>
            <a:pPr defTabSz="1097280">
              <a:defRPr/>
            </a:pPr>
            <a:endParaRPr lang="es-CL" sz="1800" b="1" dirty="0">
              <a:solidFill>
                <a:srgbClr val="FF0000"/>
              </a:solidFill>
            </a:endParaRPr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b="1" dirty="0" smtClean="0"/>
              <a:t>Unidad 3.</a:t>
            </a:r>
            <a:r>
              <a:rPr lang="es-CL" dirty="0" smtClean="0"/>
              <a:t> </a:t>
            </a:r>
            <a:br>
              <a:rPr lang="es-CL" dirty="0" smtClean="0"/>
            </a:br>
            <a:r>
              <a:rPr lang="es-CL" b="1" dirty="0" smtClean="0"/>
              <a:t>“FRACCIONES EQUIVALENTES”</a:t>
            </a:r>
            <a:endParaRPr lang="es-CL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60338"/>
            <a:ext cx="24669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2 Rectángulo"/>
          <p:cNvSpPr>
            <a:spLocks noChangeArrowheads="1"/>
          </p:cNvSpPr>
          <p:nvPr/>
        </p:nvSpPr>
        <p:spPr bwMode="auto">
          <a:xfrm>
            <a:off x="827584" y="5733256"/>
            <a:ext cx="80676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CL" b="1" u="sng" dirty="0"/>
              <a:t>Curso : 5°A y 5° B</a:t>
            </a:r>
          </a:p>
          <a:p>
            <a:r>
              <a:rPr lang="es-CL" b="1" dirty="0"/>
              <a:t>OA 8. Demostrar que comprenden las fracciones impropias de uso común de denominadores 2, 3, 4, 5, 6, 8, 10, 12 y los números mixtos asociados </a:t>
            </a:r>
            <a:endParaRPr lang="es-CL" b="1" u="sng" dirty="0"/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5234213" y="4313382"/>
            <a:ext cx="3673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CL" b="1" dirty="0"/>
              <a:t>Profesoras: Ana M. </a:t>
            </a:r>
            <a:r>
              <a:rPr lang="es-CL" b="1" dirty="0" err="1"/>
              <a:t>Avello</a:t>
            </a:r>
            <a:r>
              <a:rPr lang="es-CL" b="1" dirty="0"/>
              <a:t> G.  </a:t>
            </a:r>
          </a:p>
          <a:p>
            <a:r>
              <a:rPr lang="es-CL" b="1" dirty="0"/>
              <a:t>	     Cecilia Bustos  L.</a:t>
            </a:r>
          </a:p>
        </p:txBody>
      </p:sp>
    </p:spTree>
    <p:extLst>
      <p:ext uri="{BB962C8B-B14F-4D97-AF65-F5344CB8AC3E}">
        <p14:creationId xmlns:p14="http://schemas.microsoft.com/office/powerpoint/2010/main" val="262544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solidFill>
                  <a:srgbClr val="7030A0"/>
                </a:solidFill>
              </a:rPr>
              <a:t>FRACCIONES  EQUIVALENTES</a:t>
            </a:r>
            <a:endParaRPr lang="es-CL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="" xmlns:a16="http://schemas.microsoft.com/office/drawing/2014/main" id="{E156DC50-C40B-469B-9CD8-AEFC0009E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2328372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just"/>
            <a:r>
              <a:rPr lang="es-CL" sz="2000" dirty="0"/>
              <a:t>Las </a:t>
            </a:r>
            <a:r>
              <a:rPr lang="es-CL" sz="2000" dirty="0" smtClean="0"/>
              <a:t>fracc</a:t>
            </a:r>
            <a:r>
              <a:rPr lang="es-CL" sz="2000" dirty="0"/>
              <a:t>i</a:t>
            </a:r>
            <a:r>
              <a:rPr lang="es-CL" sz="2000" dirty="0" smtClean="0"/>
              <a:t>ones </a:t>
            </a:r>
            <a:r>
              <a:rPr lang="es-CL" sz="2000" dirty="0"/>
              <a:t>equivalentes son aquellas que representan la </a:t>
            </a:r>
            <a:r>
              <a:rPr lang="es-CL" sz="2000" dirty="0" smtClean="0"/>
              <a:t>misma cantidad</a:t>
            </a:r>
            <a:r>
              <a:rPr lang="es-CL" sz="2000" dirty="0"/>
              <a:t>.</a:t>
            </a:r>
          </a:p>
          <a:p>
            <a:pPr algn="just"/>
            <a:r>
              <a:rPr lang="es-CL" sz="2000" dirty="0" smtClean="0"/>
              <a:t>El numerador  </a:t>
            </a:r>
            <a:r>
              <a:rPr lang="es-CL" sz="2000" dirty="0"/>
              <a:t>y </a:t>
            </a:r>
            <a:r>
              <a:rPr lang="es-CL" sz="2000" dirty="0" smtClean="0"/>
              <a:t>el denominador no son iguales a la anterior, </a:t>
            </a:r>
            <a:r>
              <a:rPr lang="es-CL" sz="2000" b="1" dirty="0"/>
              <a:t>pero valen lo mismo</a:t>
            </a:r>
            <a:r>
              <a:rPr lang="es-CL" sz="2000" dirty="0" smtClean="0"/>
              <a:t>.</a:t>
            </a:r>
          </a:p>
          <a:p>
            <a:pPr algn="just"/>
            <a:r>
              <a:rPr lang="es-CL" sz="2000" dirty="0" smtClean="0"/>
              <a:t>Se pueden obtener mediante amplificación y simplificación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546459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="" xmlns:a16="http://schemas.microsoft.com/office/drawing/2014/main" id="{D58D6046-6893-4C2F-92C8-1C81082E4E2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81011" y="548680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</a:pPr>
            <a:r>
              <a:rPr lang="es-CL" sz="2000" dirty="0" smtClean="0"/>
              <a:t>Para obtener una fracción  equivalente a una dada, nos basta con multiplicar o dividir sus términos por el mismo número.</a:t>
            </a:r>
            <a:endParaRPr lang="es-CL" sz="2000" dirty="0"/>
          </a:p>
        </p:txBody>
      </p:sp>
      <p:pic>
        <p:nvPicPr>
          <p:cNvPr id="5" name="Imagen 3">
            <a:extLst>
              <a:ext uri="{FF2B5EF4-FFF2-40B4-BE49-F238E27FC236}">
                <a16:creationId xmlns="" xmlns:a16="http://schemas.microsoft.com/office/drawing/2014/main" id="{5C8EBBA5-B4DF-482F-8CEA-69040DEA6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449278"/>
            <a:ext cx="3856820" cy="3770344"/>
          </a:xfrm>
          <a:prstGeom prst="rect">
            <a:avLst/>
          </a:prstGeom>
        </p:spPr>
      </p:pic>
      <p:sp>
        <p:nvSpPr>
          <p:cNvPr id="6" name="5 Cerrar llave"/>
          <p:cNvSpPr/>
          <p:nvPr/>
        </p:nvSpPr>
        <p:spPr>
          <a:xfrm>
            <a:off x="4743369" y="2823319"/>
            <a:ext cx="432048" cy="2880320"/>
          </a:xfrm>
          <a:prstGeom prst="rightBrac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CuadroTexto"/>
          <p:cNvSpPr txBox="1"/>
          <p:nvPr/>
        </p:nvSpPr>
        <p:spPr>
          <a:xfrm>
            <a:off x="5175417" y="3619456"/>
            <a:ext cx="2808312" cy="1288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CL" b="1" dirty="0" smtClean="0"/>
              <a:t>REPRESENTAN LO MISMO, PERO ESTAN ESCRITAS DE DIFERENTE FORMA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598211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05C030B0-38F8-4D45-93AE-AFCCD5CCE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365760"/>
            <a:ext cx="7853496" cy="548640"/>
          </a:xfrm>
        </p:spPr>
        <p:txBody>
          <a:bodyPr/>
          <a:lstStyle/>
          <a:p>
            <a:r>
              <a:rPr lang="es-CL" dirty="0"/>
              <a:t>¿Cómo </a:t>
            </a:r>
            <a:r>
              <a:rPr lang="es-CL" dirty="0" smtClean="0"/>
              <a:t>obtener fracciones  </a:t>
            </a:r>
            <a:r>
              <a:rPr lang="es-CL" dirty="0"/>
              <a:t>equivalentes?</a:t>
            </a:r>
          </a:p>
        </p:txBody>
      </p:sp>
      <p:pic>
        <p:nvPicPr>
          <p:cNvPr id="5" name="Marcador de contenido 3">
            <a:extLst>
              <a:ext uri="{FF2B5EF4-FFF2-40B4-BE49-F238E27FC236}">
                <a16:creationId xmlns="" xmlns:a16="http://schemas.microsoft.com/office/drawing/2014/main" id="{043B8F59-D5E2-4F93-BA9C-E5D06FAECC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0048" y="1100138"/>
            <a:ext cx="6566128" cy="3579812"/>
          </a:xfrm>
          <a:prstGeom prst="rect">
            <a:avLst/>
          </a:prstGeom>
        </p:spPr>
      </p:pic>
      <p:sp>
        <p:nvSpPr>
          <p:cNvPr id="6" name="5 Flecha doblada"/>
          <p:cNvSpPr/>
          <p:nvPr/>
        </p:nvSpPr>
        <p:spPr>
          <a:xfrm>
            <a:off x="827584" y="1529923"/>
            <a:ext cx="474785" cy="117899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53691" y="2708920"/>
            <a:ext cx="2444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rgbClr val="FF0000"/>
                </a:solidFill>
              </a:rPr>
              <a:t>SIMPLIFICAR</a:t>
            </a:r>
            <a:endParaRPr lang="es-CL" sz="2400" b="1" dirty="0">
              <a:solidFill>
                <a:srgbClr val="FF0000"/>
              </a:solidFill>
            </a:endParaRPr>
          </a:p>
        </p:txBody>
      </p:sp>
      <p:sp>
        <p:nvSpPr>
          <p:cNvPr id="8" name="7 Flecha doblada"/>
          <p:cNvSpPr/>
          <p:nvPr/>
        </p:nvSpPr>
        <p:spPr>
          <a:xfrm>
            <a:off x="855335" y="3501008"/>
            <a:ext cx="474785" cy="117899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40727" y="4687289"/>
            <a:ext cx="2444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rgbClr val="FF0000"/>
                </a:solidFill>
              </a:rPr>
              <a:t>AMPLIFICAR</a:t>
            </a:r>
            <a:endParaRPr lang="es-CL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33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268760"/>
            <a:ext cx="7520940" cy="548640"/>
          </a:xfrm>
        </p:spPr>
        <p:txBody>
          <a:bodyPr/>
          <a:lstStyle/>
          <a:p>
            <a:r>
              <a:rPr lang="es-CL" dirty="0" smtClean="0"/>
              <a:t>SIMPLIFICAR: </a:t>
            </a:r>
            <a:endParaRPr lang="es-CL" dirty="0"/>
          </a:p>
        </p:txBody>
      </p:sp>
      <p:pic>
        <p:nvPicPr>
          <p:cNvPr id="4" name="Picture 4" descr="Simplificar fracciones hasta su mínima expresión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132856"/>
            <a:ext cx="6696744" cy="3121521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644396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980729"/>
            <a:ext cx="8724900" cy="3777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5179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>Para </a:t>
            </a:r>
            <a:r>
              <a:rPr lang="es-CL" b="1" dirty="0">
                <a:solidFill>
                  <a:srgbClr val="7030A0"/>
                </a:solidFill>
              </a:rPr>
              <a:t>comprobar</a:t>
            </a:r>
            <a:r>
              <a:rPr lang="es-CL" dirty="0"/>
              <a:t> si dos fracciones  son equivalentes se multiplican de manera cruzada el denominador con el numerador, si el resultado es el mismo son equivalentes. 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pic>
        <p:nvPicPr>
          <p:cNvPr id="5" name="Marcador de contenido 3">
            <a:extLst>
              <a:ext uri="{FF2B5EF4-FFF2-40B4-BE49-F238E27FC236}">
                <a16:creationId xmlns="" xmlns:a16="http://schemas.microsoft.com/office/drawing/2014/main" id="{E6CD058D-3D35-46E4-A56E-0AE817727B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3728" y="3284984"/>
            <a:ext cx="5534177" cy="350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615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FRACCIONES EQUIVALENTES</a:t>
            </a:r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C293BF81-4EA4-4A50-AEEC-D87F6D44D4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1918" y="1100138"/>
            <a:ext cx="4202388" cy="357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71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39</TotalTime>
  <Words>147</Words>
  <Application>Microsoft Office PowerPoint</Application>
  <PresentationFormat>Presentación en pantalla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Ángulos</vt:lpstr>
      <vt:lpstr>Unidad 3.  “FRACCIONES EQUIVALENTES”</vt:lpstr>
      <vt:lpstr>FRACCIONES  EQUIVALENTES</vt:lpstr>
      <vt:lpstr>Presentación de PowerPoint</vt:lpstr>
      <vt:lpstr>¿Cómo obtener fracciones  equivalentes?</vt:lpstr>
      <vt:lpstr>SIMPLIFICAR: </vt:lpstr>
      <vt:lpstr>Presentación de PowerPoint</vt:lpstr>
      <vt:lpstr>        Para comprobar si dos fracciones  son equivalentes se multiplican de manera cruzada el denominador con el numerador, si el resultado es el mismo son equivalentes.   </vt:lpstr>
      <vt:lpstr>FRACCIONES EQUIVALENTES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3.  “FRACCIONES EQUIVALENTES”</dc:title>
  <dc:creator>HP</dc:creator>
  <cp:lastModifiedBy>HP</cp:lastModifiedBy>
  <cp:revision>5</cp:revision>
  <dcterms:created xsi:type="dcterms:W3CDTF">2020-07-19T23:01:31Z</dcterms:created>
  <dcterms:modified xsi:type="dcterms:W3CDTF">2020-07-19T23:52:45Z</dcterms:modified>
</cp:coreProperties>
</file>