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0" r:id="rId8"/>
    <p:sldId id="263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Elipse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Elipse"/>
          <p:cNvSpPr/>
          <p:nvPr/>
        </p:nvSpPr>
        <p:spPr>
          <a:xfrm>
            <a:off x="1543050" y="1344613"/>
            <a:ext cx="85725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DC4BE-D7B9-4D42-8714-48BD3B91AEBD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CAD28-D7C0-4D9A-8433-046290F95FA2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29267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3412-4F14-4B3D-904B-70197EF875A0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DF796-88D6-467E-867B-68941EDA9BFE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8034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547A-4FBB-47DB-91FD-35B1C7A678D2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50AD8-788C-489B-951D-9BC9FD4FDF95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28748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A99-2254-4E21-97E1-F33748A7D128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7521C-8ADA-428B-B44D-844EEC6BF608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1008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/>
        </p:nvSpPr>
        <p:spPr>
          <a:xfrm>
            <a:off x="3043238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Rectángulo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5 Elipse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6 Elipse"/>
          <p:cNvSpPr/>
          <p:nvPr/>
        </p:nvSpPr>
        <p:spPr>
          <a:xfrm>
            <a:off x="3211513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8EA361-D1C4-4F8E-9442-B3BEFCBFEA84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DC31F-DD15-463E-B8BD-9238355100C0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92402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6B94-0D47-4E86-A67E-4CCC83020524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CB5D8-CDBC-4466-AA10-BABA8CD1786A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9208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0C8264-B175-4406-836F-489F13B969F2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EFB1-D033-448E-B649-B6F6A476E099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79582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E853-FBAF-41A7-8103-7E68AD56E331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0EBBB-6775-4940-8539-CF3106356320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73264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13 Rectángulo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DC27D8-533A-4054-8691-C4CF2E3FF1CC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14B54-DDEC-46CE-8E45-B5ACDA6E664D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47551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A78A93-924B-419A-A833-5645A4FC7C54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FEDB4-BD84-4656-9C55-8C8186B16F83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107921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13 Proceso"/>
          <p:cNvSpPr/>
          <p:nvPr/>
        </p:nvSpPr>
        <p:spPr>
          <a:xfrm rot="19468671">
            <a:off x="528638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5 Proceso"/>
          <p:cNvSpPr/>
          <p:nvPr/>
        </p:nvSpPr>
        <p:spPr>
          <a:xfrm rot="2103354" flipH="1">
            <a:off x="6672263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5C141-9A47-4112-9CE4-A29715B84727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EB64-3ED5-4D81-8F4B-89A369DFAC8B}" type="slidenum">
              <a:rPr lang="es-CL" altLang="es-ES"/>
              <a:pPr/>
              <a:t>‹Nº›</a:t>
            </a:fld>
            <a:endParaRPr lang="es-CL" altLang="es-ES"/>
          </a:p>
        </p:txBody>
      </p:sp>
    </p:spTree>
    <p:extLst>
      <p:ext uri="{BB962C8B-B14F-4D97-AF65-F5344CB8AC3E}">
        <p14:creationId xmlns:p14="http://schemas.microsoft.com/office/powerpoint/2010/main" val="323002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1087438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225425" y="20638"/>
            <a:ext cx="226853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350963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914525" y="1447800"/>
            <a:ext cx="9996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FBBE96-0C73-4388-88B6-0CBD8AA5DC8F}" type="datetimeFigureOut">
              <a:rPr lang="es-CL"/>
              <a:pPr>
                <a:defRPr/>
              </a:pPr>
              <a:t>13-07-2020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61444287-2B8C-4887-83A7-3A944C4BB951}" type="slidenum">
              <a:rPr lang="es-CL" altLang="es-ES"/>
              <a:pPr/>
              <a:t>‹Nº›</a:t>
            </a:fld>
            <a:endParaRPr lang="es-CL" alt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352550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9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18185" y="154546"/>
            <a:ext cx="718492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FRACCIONES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IMPROPIAS</a:t>
            </a:r>
          </a:p>
        </p:txBody>
      </p:sp>
      <p:pic>
        <p:nvPicPr>
          <p:cNvPr id="8195" name="Picture 6" descr="C:\Users\HP\AppData\Local\Microsoft\Windows\INetCache\IE\1S6T943X\graficas_de_fracciones_impropia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738438"/>
            <a:ext cx="509428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61" y="230517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8518525" y="4632325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b="1">
                <a:solidFill>
                  <a:srgbClr val="002060"/>
                </a:solidFill>
              </a:rPr>
              <a:t>Profesoras: Ana M. Avello G.  </a:t>
            </a:r>
          </a:p>
          <a:p>
            <a:r>
              <a:rPr lang="es-CL" altLang="es-ES" b="1">
                <a:solidFill>
                  <a:srgbClr val="002060"/>
                </a:solidFill>
              </a:rPr>
              <a:t>	     Cecilia Bustos  L.</a:t>
            </a:r>
          </a:p>
        </p:txBody>
      </p:sp>
      <p:sp>
        <p:nvSpPr>
          <p:cNvPr id="8198" name="2 Rectángulo"/>
          <p:cNvSpPr>
            <a:spLocks noChangeArrowheads="1"/>
          </p:cNvSpPr>
          <p:nvPr/>
        </p:nvSpPr>
        <p:spPr bwMode="auto">
          <a:xfrm>
            <a:off x="1846263" y="5621338"/>
            <a:ext cx="8067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b="1" u="sng">
                <a:solidFill>
                  <a:srgbClr val="002060"/>
                </a:solidFill>
              </a:rPr>
              <a:t>Curso : 5°A y 5° B</a:t>
            </a:r>
          </a:p>
          <a:p>
            <a:r>
              <a:rPr lang="es-CL" altLang="es-ES" b="1">
                <a:solidFill>
                  <a:srgbClr val="002060"/>
                </a:solidFill>
              </a:rPr>
              <a:t>OA 8. Demostrar que comprenden las fracciones impropias de uso común de denominadores 2, 3, 4, 5, 6, 8, 10, 12 y los números mixtos asociados </a:t>
            </a:r>
            <a:endParaRPr lang="es-CL" altLang="es-ES" b="1" u="sng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L" dirty="0" smtClean="0"/>
              <a:t>Ahora tenemos todo, para graficar o representar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973138"/>
            <a:ext cx="7524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406525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406525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406525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0"/>
          <a:stretch>
            <a:fillRect/>
          </a:stretch>
        </p:blipFill>
        <p:spPr bwMode="auto">
          <a:xfrm>
            <a:off x="5568950" y="1409700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/>
          <a:stretch>
            <a:fillRect/>
          </a:stretch>
        </p:blipFill>
        <p:spPr bwMode="auto">
          <a:xfrm>
            <a:off x="1470025" y="3009900"/>
            <a:ext cx="380523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247542" y="2302470"/>
            <a:ext cx="943497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C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HAZLO TÚ AHORA : Grafica una  fracción</a:t>
            </a:r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254500"/>
            <a:ext cx="44831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14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7421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b="1" smtClean="0">
                <a:solidFill>
                  <a:schemeClr val="tx2">
                    <a:satMod val="130000"/>
                  </a:schemeClr>
                </a:solidFill>
              </a:rPr>
              <a:t>Copia en tu cuaderno la siguiente </a:t>
            </a:r>
            <a:br>
              <a:rPr lang="es-CL" b="1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CL" b="1" smtClean="0">
                <a:solidFill>
                  <a:schemeClr val="tx2">
                    <a:satMod val="130000"/>
                  </a:schemeClr>
                </a:solidFill>
              </a:rPr>
              <a:t>tabla y resuelve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1219201" y="1447800"/>
          <a:ext cx="10691814" cy="354511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56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034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REPRESENTACIÓN GRÁFICA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FRACCIÓN IMPROPIA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NÚMERO MIXTO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2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7/3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 1/3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73">
                <a:tc>
                  <a:txBody>
                    <a:bodyPr/>
                    <a:lstStyle/>
                    <a:p>
                      <a:r>
                        <a:rPr lang="es-CL" dirty="0" smtClean="0"/>
                        <a:t>       </a:t>
                      </a:r>
                      <a:r>
                        <a:rPr lang="es-CL" sz="2000" dirty="0" smtClean="0"/>
                        <a:t>?</a:t>
                      </a:r>
                      <a:endParaRPr lang="es-CL" sz="2000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8/5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  ?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82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?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  ?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82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 ?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  ?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21">
                <a:tc>
                  <a:txBody>
                    <a:bodyPr/>
                    <a:lstStyle/>
                    <a:p>
                      <a:r>
                        <a:rPr lang="es-CL" dirty="0" smtClean="0"/>
                        <a:t>      ?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?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 1/4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82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?</a:t>
                      </a:r>
                      <a:endParaRPr lang="es-CL" dirty="0"/>
                    </a:p>
                  </a:txBody>
                  <a:tcPr marL="86926" marR="86926"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   ?</a:t>
                      </a:r>
                      <a:endParaRPr lang="es-CL" dirty="0"/>
                    </a:p>
                  </a:txBody>
                  <a:tcPr marL="86926" marR="869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36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38847" r="54388" b="58336"/>
          <a:stretch>
            <a:fillRect/>
          </a:stretch>
        </p:blipFill>
        <p:spPr bwMode="auto">
          <a:xfrm>
            <a:off x="1546225" y="2257425"/>
            <a:ext cx="20986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47650" r="57259" b="48544"/>
          <a:stretch>
            <a:fillRect/>
          </a:stretch>
        </p:blipFill>
        <p:spPr bwMode="auto">
          <a:xfrm>
            <a:off x="1546225" y="2925763"/>
            <a:ext cx="1325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52226" r="57555" b="44604"/>
          <a:stretch>
            <a:fillRect/>
          </a:stretch>
        </p:blipFill>
        <p:spPr bwMode="auto">
          <a:xfrm>
            <a:off x="1546225" y="3322638"/>
            <a:ext cx="13493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61382" r="54388" b="33865"/>
          <a:stretch>
            <a:fillRect/>
          </a:stretch>
        </p:blipFill>
        <p:spPr bwMode="auto">
          <a:xfrm>
            <a:off x="1546225" y="4016375"/>
            <a:ext cx="14414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1.gstatic.com/images?q=tbn:ANd9GcR5RByyp8Y47mN4Tlv2HNqeoOE2inILVlDTdUUPzTh2gJRShU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" b="32478"/>
          <a:stretch>
            <a:fillRect/>
          </a:stretch>
        </p:blipFill>
        <p:spPr bwMode="auto">
          <a:xfrm>
            <a:off x="230188" y="633413"/>
            <a:ext cx="115808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3200" b="1" i="1" smtClean="0">
                <a:solidFill>
                  <a:schemeClr val="tx2">
                    <a:satMod val="130000"/>
                  </a:schemeClr>
                </a:solidFill>
              </a:rPr>
              <a:t>Una fracción impropia tiene su</a:t>
            </a:r>
            <a:br>
              <a:rPr lang="es-CL" sz="3200" b="1" i="1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CL" sz="3200" b="1" i="1" smtClean="0">
                <a:solidFill>
                  <a:schemeClr val="tx2">
                    <a:satMod val="130000"/>
                  </a:schemeClr>
                </a:solidFill>
              </a:rPr>
              <a:t>numerador mayor que su denominador. </a:t>
            </a:r>
            <a:endParaRPr lang="es-CL" sz="3200" b="1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43538" y="5522913"/>
            <a:ext cx="1154112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7/4</a:t>
            </a:r>
          </a:p>
        </p:txBody>
      </p:sp>
      <p:sp>
        <p:nvSpPr>
          <p:cNvPr id="9221" name="Rectángulo 7"/>
          <p:cNvSpPr>
            <a:spLocks noChangeArrowheads="1"/>
          </p:cNvSpPr>
          <p:nvPr/>
        </p:nvSpPr>
        <p:spPr bwMode="auto">
          <a:xfrm>
            <a:off x="1416050" y="3105150"/>
            <a:ext cx="3143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ES" sz="3200" u="sng"/>
              <a:t>Numerador</a:t>
            </a:r>
          </a:p>
          <a:p>
            <a:pPr algn="ctr" eaLnBrk="1" hangingPunct="1"/>
            <a:r>
              <a:rPr lang="es-CL" altLang="es-ES" sz="3200"/>
              <a:t>Denominador</a:t>
            </a:r>
          </a:p>
        </p:txBody>
      </p:sp>
      <p:sp>
        <p:nvSpPr>
          <p:cNvPr id="9222" name="Rectángulo 9"/>
          <p:cNvSpPr>
            <a:spLocks noChangeArrowheads="1"/>
          </p:cNvSpPr>
          <p:nvPr/>
        </p:nvSpPr>
        <p:spPr bwMode="auto">
          <a:xfrm>
            <a:off x="5746750" y="3105150"/>
            <a:ext cx="5959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ES" sz="3200" u="sng"/>
              <a:t>número de partes que tenemos. </a:t>
            </a:r>
          </a:p>
          <a:p>
            <a:pPr algn="ctr" eaLnBrk="1" hangingPunct="1"/>
            <a:r>
              <a:rPr lang="es-CL" altLang="es-ES" sz="3200"/>
              <a:t>número de partes en que hemos dividido el total.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1063" y="622300"/>
            <a:ext cx="11079162" cy="4718050"/>
          </a:xfrm>
        </p:spPr>
        <p:txBody>
          <a:bodyPr rtlCol="0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 smtClean="0"/>
              <a:t>Pedro se compró dos pasteles iguales. Cada pastel lo dividió en dos partes iguales, cada mitad está representada por          , de los cuales se comió 3 pedazos.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 smtClean="0"/>
              <a:t>¿Qué fracción de los pasteles se comió Pedro?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 smtClean="0"/>
              <a:t>Observemos,  realiza lo mismo en tu cuaderno: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 smtClean="0"/>
              <a:t>Partió el pastel en dos mitades   , cada una es     , ,si se comió 3 , ¿Entonces se comió? : 	     +      +       = </a:t>
            </a:r>
          </a:p>
        </p:txBody>
      </p:sp>
      <p:pic>
        <p:nvPicPr>
          <p:cNvPr id="10243" name="Picture 6" descr="Foto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413125"/>
            <a:ext cx="45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C:\Users\HP\AppData\Local\Microsoft\Windows\INetCache\IE\HNOQSUCF\tarta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667250"/>
            <a:ext cx="20605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Foto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3800475"/>
            <a:ext cx="45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oto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0" y="1123950"/>
            <a:ext cx="45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Foto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841750"/>
            <a:ext cx="45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Foto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802063"/>
            <a:ext cx="45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4684" y="3915943"/>
            <a:ext cx="573315" cy="78380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s-CL">
                <a:noFill/>
              </a:rPr>
              <a:t> </a:t>
            </a:r>
          </a:p>
        </p:txBody>
      </p:sp>
      <p:pic>
        <p:nvPicPr>
          <p:cNvPr id="10250" name="Picture 6" descr="C:\Users\HP\AppData\Local\Microsoft\Windows\INetCache\IE\HNOQSUCF\tarta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089275" y="4665663"/>
            <a:ext cx="1031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>
            <a:stCxn id="2" idx="2"/>
          </p:cNvCxnSpPr>
          <p:nvPr/>
        </p:nvCxnSpPr>
        <p:spPr>
          <a:xfrm flipH="1">
            <a:off x="7840663" y="4699000"/>
            <a:ext cx="0" cy="61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5 CuadroTexto"/>
          <p:cNvSpPr txBox="1">
            <a:spLocks noChangeArrowheads="1"/>
          </p:cNvSpPr>
          <p:nvPr/>
        </p:nvSpPr>
        <p:spPr bwMode="auto">
          <a:xfrm>
            <a:off x="7373938" y="5562600"/>
            <a:ext cx="1252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b="1"/>
              <a:t>FRACCION IMPROPIA</a:t>
            </a:r>
          </a:p>
        </p:txBody>
      </p:sp>
      <p:pic>
        <p:nvPicPr>
          <p:cNvPr id="10253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14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esta ppt en tu cuaderno</a:t>
            </a:r>
          </a:p>
        </p:txBody>
      </p:sp>
      <p:pic>
        <p:nvPicPr>
          <p:cNvPr id="10255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56784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22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0258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00213"/>
            <a:ext cx="8142288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2533" y="173717"/>
            <a:ext cx="1087598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CL" sz="2800" b="1" dirty="0">
                <a:ln/>
                <a:solidFill>
                  <a:schemeClr val="accent3"/>
                </a:solidFill>
              </a:rPr>
              <a:t>Inténtalo tú : Recuerda, primero ver en cuantas partes se partió </a:t>
            </a:r>
          </a:p>
          <a:p>
            <a:pPr algn="ctr">
              <a:defRPr/>
            </a:pPr>
            <a:r>
              <a:rPr lang="es-CL" sz="2800" b="1" dirty="0">
                <a:ln/>
                <a:solidFill>
                  <a:schemeClr val="accent3"/>
                </a:solidFill>
              </a:rPr>
              <a:t>el entero  y ese será el denominador  y  en cuantas se comieron o pintaron el Numerador</a:t>
            </a:r>
          </a:p>
        </p:txBody>
      </p:sp>
      <p:pic>
        <p:nvPicPr>
          <p:cNvPr id="11268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16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esta ppt en tu cuaderno</a:t>
            </a:r>
          </a:p>
        </p:txBody>
      </p:sp>
      <p:pic>
        <p:nvPicPr>
          <p:cNvPr id="11270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56784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19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1273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166813"/>
            <a:ext cx="9583738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5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esta ppt en tu cuaderno</a:t>
            </a:r>
          </a:p>
        </p:txBody>
      </p:sp>
      <p:pic>
        <p:nvPicPr>
          <p:cNvPr id="12293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56784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8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2296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/>
          <a:stretch>
            <a:fillRect/>
          </a:stretch>
        </p:blipFill>
        <p:spPr bwMode="auto">
          <a:xfrm>
            <a:off x="1989138" y="1381125"/>
            <a:ext cx="95440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5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esta ppt en tu cuaderno</a:t>
            </a:r>
          </a:p>
        </p:txBody>
      </p:sp>
      <p:pic>
        <p:nvPicPr>
          <p:cNvPr id="13317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56784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8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3320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600" y="304800"/>
            <a:ext cx="10515600" cy="1770063"/>
          </a:xfrm>
        </p:spPr>
        <p:txBody>
          <a:bodyPr rtlCol="0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CL" sz="2400" dirty="0" smtClean="0">
                <a:solidFill>
                  <a:schemeClr val="tx2">
                    <a:satMod val="130000"/>
                  </a:schemeClr>
                </a:solidFill>
              </a:rPr>
              <a:t>Toda </a:t>
            </a:r>
            <a:r>
              <a:rPr lang="es-CL" sz="2400" b="1" dirty="0" smtClean="0">
                <a:solidFill>
                  <a:schemeClr val="tx2">
                    <a:satMod val="130000"/>
                  </a:schemeClr>
                </a:solidFill>
              </a:rPr>
              <a:t>fracción impropia</a:t>
            </a:r>
            <a:r>
              <a:rPr lang="es-CL" sz="2400" dirty="0" smtClean="0">
                <a:solidFill>
                  <a:schemeClr val="tx2">
                    <a:satMod val="130000"/>
                  </a:schemeClr>
                </a:solidFill>
              </a:rPr>
              <a:t> podemos </a:t>
            </a:r>
            <a:br>
              <a:rPr lang="es-CL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CL" sz="2400" dirty="0" smtClean="0">
                <a:solidFill>
                  <a:schemeClr val="tx2">
                    <a:satMod val="130000"/>
                  </a:schemeClr>
                </a:solidFill>
              </a:rPr>
              <a:t>representarla como un </a:t>
            </a:r>
            <a:r>
              <a:rPr lang="es-CL" sz="2400" b="1" dirty="0" smtClean="0">
                <a:solidFill>
                  <a:schemeClr val="tx2">
                    <a:satMod val="130000"/>
                  </a:schemeClr>
                </a:solidFill>
              </a:rPr>
              <a:t>número mixto</a:t>
            </a:r>
            <a:r>
              <a:rPr lang="es-CL" sz="2400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br>
              <a:rPr lang="es-CL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CL" sz="2400" dirty="0" smtClean="0">
                <a:solidFill>
                  <a:srgbClr val="002060"/>
                </a:solidFill>
              </a:rPr>
              <a:t>Un número mixto está formado </a:t>
            </a:r>
            <a:br>
              <a:rPr lang="es-CL" sz="2400" dirty="0" smtClean="0">
                <a:solidFill>
                  <a:srgbClr val="002060"/>
                </a:solidFill>
              </a:rPr>
            </a:br>
            <a:r>
              <a:rPr lang="es-CL" sz="2400" dirty="0" smtClean="0">
                <a:solidFill>
                  <a:srgbClr val="002060"/>
                </a:solidFill>
              </a:rPr>
              <a:t>por una</a:t>
            </a:r>
            <a:r>
              <a:rPr lang="es-CL" sz="2400" b="1" dirty="0" smtClean="0">
                <a:solidFill>
                  <a:srgbClr val="002060"/>
                </a:solidFill>
              </a:rPr>
              <a:t> parte entera</a:t>
            </a:r>
            <a:r>
              <a:rPr lang="es-CL" sz="2400" dirty="0" smtClean="0">
                <a:solidFill>
                  <a:srgbClr val="002060"/>
                </a:solidFill>
              </a:rPr>
              <a:t> y una  </a:t>
            </a:r>
            <a:r>
              <a:rPr lang="es-CL" sz="2400" b="1" dirty="0" smtClean="0">
                <a:solidFill>
                  <a:srgbClr val="FF0000"/>
                </a:solidFill>
              </a:rPr>
              <a:t>fracción</a:t>
            </a:r>
            <a:r>
              <a:rPr lang="es-CL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291" name="Marcador de conteni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92740" y="2002971"/>
            <a:ext cx="11081545" cy="3744685"/>
          </a:xfrm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r>
              <a:rPr lang="es-CL">
                <a:noFill/>
              </a:rPr>
              <a:t> </a:t>
            </a:r>
          </a:p>
        </p:txBody>
      </p:sp>
      <p:pic>
        <p:nvPicPr>
          <p:cNvPr id="1434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46259" r="70622" b="38072"/>
          <a:stretch>
            <a:fillRect/>
          </a:stretch>
        </p:blipFill>
        <p:spPr bwMode="auto">
          <a:xfrm>
            <a:off x="2457450" y="2835275"/>
            <a:ext cx="3302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HP\AppData\Local\Microsoft\Windows\INetCache\IE\HNOQSUCF\tarta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2881313"/>
            <a:ext cx="14779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Users\HP\AppData\Local\Microsoft\Windows\INetCache\IE\HNOQSUCF\tarta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0496550" y="2881313"/>
            <a:ext cx="7699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4268788" y="4340225"/>
            <a:ext cx="392112" cy="93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44" name="3 CuadroTexto"/>
          <p:cNvSpPr txBox="1">
            <a:spLocks noChangeArrowheads="1"/>
          </p:cNvSpPr>
          <p:nvPr/>
        </p:nvSpPr>
        <p:spPr bwMode="auto">
          <a:xfrm>
            <a:off x="3811588" y="5297488"/>
            <a:ext cx="1306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sz="2400" b="1">
                <a:solidFill>
                  <a:srgbClr val="002060"/>
                </a:solidFill>
              </a:rPr>
              <a:t>Parte entera</a:t>
            </a:r>
          </a:p>
        </p:txBody>
      </p:sp>
      <p:sp>
        <p:nvSpPr>
          <p:cNvPr id="5" name="4 Flecha abajo"/>
          <p:cNvSpPr/>
          <p:nvPr/>
        </p:nvSpPr>
        <p:spPr>
          <a:xfrm rot="20036526">
            <a:off x="5108575" y="4395788"/>
            <a:ext cx="404813" cy="855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346" name="5 Rectángulo"/>
          <p:cNvSpPr>
            <a:spLocks noChangeArrowheads="1"/>
          </p:cNvSpPr>
          <p:nvPr/>
        </p:nvSpPr>
        <p:spPr bwMode="auto">
          <a:xfrm>
            <a:off x="5581650" y="5065713"/>
            <a:ext cx="125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sz="2400" b="1">
                <a:solidFill>
                  <a:srgbClr val="FF0000"/>
                </a:solidFill>
              </a:rPr>
              <a:t>fracción</a:t>
            </a:r>
            <a:endParaRPr lang="es-CL" altLang="es-ES" sz="2400"/>
          </a:p>
        </p:txBody>
      </p:sp>
      <p:sp>
        <p:nvSpPr>
          <p:cNvPr id="7" name="6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054031" y="2075221"/>
            <a:ext cx="266360" cy="6109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s-CL">
                <a:noFill/>
              </a:rPr>
              <a:t> </a:t>
            </a:r>
          </a:p>
        </p:txBody>
      </p:sp>
      <p:pic>
        <p:nvPicPr>
          <p:cNvPr id="14348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20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4350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5484813" y="2955925"/>
            <a:ext cx="614362" cy="13938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72886" y="3149599"/>
            <a:ext cx="26967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NUMERO MIXTO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1816100" y="3105150"/>
            <a:ext cx="847725" cy="143033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25651" y="3220183"/>
            <a:ext cx="201462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Fracción impropia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L" dirty="0" smtClean="0"/>
              <a:t>TRASPASAR MATEMATICAMENTE DE </a:t>
            </a:r>
            <a:br>
              <a:rPr lang="es-CL" dirty="0" smtClean="0"/>
            </a:br>
            <a:r>
              <a:rPr lang="es-CL" dirty="0" smtClean="0"/>
              <a:t>FRACCION IMPROPIA A NUMERO MIXTO</a:t>
            </a:r>
            <a:endParaRPr lang="es-CL" dirty="0"/>
          </a:p>
        </p:txBody>
      </p:sp>
      <p:sp>
        <p:nvSpPr>
          <p:cNvPr id="4" name="Flecha derecha 7"/>
          <p:cNvSpPr/>
          <p:nvPr/>
        </p:nvSpPr>
        <p:spPr>
          <a:xfrm>
            <a:off x="5595938" y="2497138"/>
            <a:ext cx="1654175" cy="12890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5364" name="CuadroTexto 6"/>
          <p:cNvSpPr txBox="1">
            <a:spLocks noChangeArrowheads="1"/>
          </p:cNvSpPr>
          <p:nvPr/>
        </p:nvSpPr>
        <p:spPr bwMode="auto">
          <a:xfrm>
            <a:off x="7489825" y="2116138"/>
            <a:ext cx="4087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ES"/>
              <a:t> Para convertir una fracción impropia en número mixto, </a:t>
            </a:r>
            <a:r>
              <a:rPr lang="es-CL" altLang="es-ES" b="1">
                <a:solidFill>
                  <a:srgbClr val="FF0000"/>
                </a:solidFill>
              </a:rPr>
              <a:t>se divide el numerador entre el denominador ( 1 )</a:t>
            </a:r>
            <a:r>
              <a:rPr lang="es-CL" altLang="es-ES"/>
              <a:t> y </a:t>
            </a:r>
            <a:r>
              <a:rPr lang="es-CL" altLang="es-ES" b="1">
                <a:solidFill>
                  <a:srgbClr val="00B050"/>
                </a:solidFill>
              </a:rPr>
              <a:t>el cociente es el número natural o entero</a:t>
            </a:r>
            <a:r>
              <a:rPr lang="es-CL" altLang="es-ES"/>
              <a:t>  </a:t>
            </a:r>
            <a:r>
              <a:rPr lang="es-CL" altLang="es-ES" b="1">
                <a:solidFill>
                  <a:srgbClr val="00B050"/>
                </a:solidFill>
              </a:rPr>
              <a:t>( 2 )</a:t>
            </a:r>
            <a:r>
              <a:rPr lang="es-CL" altLang="es-ES" b="1">
                <a:solidFill>
                  <a:srgbClr val="002060"/>
                </a:solidFill>
              </a:rPr>
              <a:t>El resto de la división es el numerador de la fracción</a:t>
            </a:r>
            <a:r>
              <a:rPr lang="es-CL" altLang="es-ES"/>
              <a:t> </a:t>
            </a:r>
            <a:r>
              <a:rPr lang="es-CL" altLang="es-ES" b="1">
                <a:solidFill>
                  <a:srgbClr val="002060"/>
                </a:solidFill>
              </a:rPr>
              <a:t>(3 )</a:t>
            </a:r>
            <a:r>
              <a:rPr lang="es-CL" altLang="es-ES"/>
              <a:t>propia que falta para completar el número mixto.</a:t>
            </a:r>
            <a:r>
              <a:rPr lang="es-CL" altLang="es-ES">
                <a:solidFill>
                  <a:srgbClr val="7030A0"/>
                </a:solidFill>
              </a:rPr>
              <a:t> </a:t>
            </a:r>
            <a:r>
              <a:rPr lang="es-CL" altLang="es-ES" b="1">
                <a:solidFill>
                  <a:srgbClr val="7030A0"/>
                </a:solidFill>
              </a:rPr>
              <a:t>El denominador se mantiene </a:t>
            </a:r>
          </a:p>
        </p:txBody>
      </p:sp>
      <p:pic>
        <p:nvPicPr>
          <p:cNvPr id="1536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46259" r="70622" b="38072"/>
          <a:stretch>
            <a:fillRect/>
          </a:stretch>
        </p:blipFill>
        <p:spPr bwMode="auto">
          <a:xfrm>
            <a:off x="2063750" y="2087563"/>
            <a:ext cx="35321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5763" y="4471687"/>
            <a:ext cx="437940" cy="78380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CL">
                <a:noFill/>
              </a:rPr>
              <a:t> </a:t>
            </a:r>
          </a:p>
        </p:txBody>
      </p:sp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2486025" y="4516438"/>
            <a:ext cx="19669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sz="2400" b="1">
                <a:solidFill>
                  <a:srgbClr val="FF0000"/>
                </a:solidFill>
              </a:rPr>
              <a:t>=    3   :    </a:t>
            </a:r>
            <a:r>
              <a:rPr lang="es-CL" altLang="es-ES" sz="2400" b="1">
                <a:solidFill>
                  <a:srgbClr val="7030A0"/>
                </a:solidFill>
              </a:rPr>
              <a:t>2</a:t>
            </a:r>
            <a:r>
              <a:rPr lang="es-CL" altLang="es-ES" sz="2400" b="1">
                <a:solidFill>
                  <a:srgbClr val="FF0000"/>
                </a:solidFill>
              </a:rPr>
              <a:t> = </a:t>
            </a:r>
            <a:r>
              <a:rPr lang="es-CL" altLang="es-ES" sz="2800" b="1">
                <a:solidFill>
                  <a:srgbClr val="00B050"/>
                </a:solidFill>
              </a:rPr>
              <a:t>1</a:t>
            </a:r>
          </a:p>
          <a:p>
            <a:r>
              <a:rPr lang="es-CL" altLang="es-ES" sz="2400" b="1">
                <a:solidFill>
                  <a:srgbClr val="FF0000"/>
                </a:solidFill>
              </a:rPr>
              <a:t>       </a:t>
            </a:r>
            <a:r>
              <a:rPr lang="es-CL" altLang="es-ES" sz="2400" b="1">
                <a:solidFill>
                  <a:srgbClr val="002060"/>
                </a:solidFill>
              </a:rPr>
              <a:t>1</a:t>
            </a:r>
            <a:r>
              <a:rPr lang="es-CL" altLang="es-ES" sz="2400" b="1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11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70901" y="4559611"/>
            <a:ext cx="550151" cy="700705"/>
          </a:xfrm>
          <a:prstGeom prst="rect">
            <a:avLst/>
          </a:prstGeom>
          <a:blipFill rotWithShape="1">
            <a:blip r:embed="rId4"/>
            <a:stretch>
              <a:fillRect l="-27778" t="-4348" b="-18261"/>
            </a:stretch>
          </a:blipFill>
        </p:spPr>
        <p:txBody>
          <a:bodyPr/>
          <a:lstStyle/>
          <a:p>
            <a:r>
              <a:rPr lang="es-CL">
                <a:noFill/>
              </a:rPr>
              <a:t> </a:t>
            </a:r>
          </a:p>
        </p:txBody>
      </p:sp>
      <p:cxnSp>
        <p:nvCxnSpPr>
          <p:cNvPr id="14" name="13 Conector recto de flecha"/>
          <p:cNvCxnSpPr>
            <a:stCxn id="12" idx="1"/>
          </p:cNvCxnSpPr>
          <p:nvPr/>
        </p:nvCxnSpPr>
        <p:spPr>
          <a:xfrm flipH="1" flipV="1">
            <a:off x="4432300" y="4864100"/>
            <a:ext cx="938213" cy="460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curvado"/>
          <p:cNvCxnSpPr>
            <a:endCxn id="12" idx="0"/>
          </p:cNvCxnSpPr>
          <p:nvPr/>
        </p:nvCxnSpPr>
        <p:spPr>
          <a:xfrm flipV="1">
            <a:off x="3367088" y="4559300"/>
            <a:ext cx="2279650" cy="696913"/>
          </a:xfrm>
          <a:prstGeom prst="curvedConnector4">
            <a:avLst>
              <a:gd name="adj1" fmla="val 43964"/>
              <a:gd name="adj2" fmla="val 1328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curvado"/>
          <p:cNvCxnSpPr/>
          <p:nvPr/>
        </p:nvCxnSpPr>
        <p:spPr>
          <a:xfrm>
            <a:off x="3829050" y="4962525"/>
            <a:ext cx="1754188" cy="29845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Flecha abajo"/>
          <p:cNvSpPr/>
          <p:nvPr/>
        </p:nvSpPr>
        <p:spPr>
          <a:xfrm>
            <a:off x="1916113" y="5408613"/>
            <a:ext cx="569912" cy="411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5373" name="36 CuadroTexto"/>
          <p:cNvSpPr txBox="1">
            <a:spLocks noChangeArrowheads="1"/>
          </p:cNvSpPr>
          <p:nvPr/>
        </p:nvSpPr>
        <p:spPr bwMode="auto">
          <a:xfrm>
            <a:off x="1668463" y="6037263"/>
            <a:ext cx="1204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sz="2000" b="1"/>
              <a:t>Fracción impropia </a:t>
            </a:r>
          </a:p>
        </p:txBody>
      </p:sp>
      <p:sp>
        <p:nvSpPr>
          <p:cNvPr id="15374" name="37 CuadroTexto"/>
          <p:cNvSpPr txBox="1">
            <a:spLocks noChangeArrowheads="1"/>
          </p:cNvSpPr>
          <p:nvPr/>
        </p:nvSpPr>
        <p:spPr bwMode="auto">
          <a:xfrm>
            <a:off x="3829050" y="6037263"/>
            <a:ext cx="60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sz="2000" b="1"/>
              <a:t>a </a:t>
            </a:r>
          </a:p>
        </p:txBody>
      </p:sp>
      <p:sp>
        <p:nvSpPr>
          <p:cNvPr id="15375" name="38 CuadroTexto"/>
          <p:cNvSpPr txBox="1">
            <a:spLocks noChangeArrowheads="1"/>
          </p:cNvSpPr>
          <p:nvPr/>
        </p:nvSpPr>
        <p:spPr bwMode="auto">
          <a:xfrm>
            <a:off x="4981575" y="6049963"/>
            <a:ext cx="120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 sz="2000" b="1"/>
              <a:t>Numero mixto </a:t>
            </a:r>
          </a:p>
        </p:txBody>
      </p:sp>
      <p:sp>
        <p:nvSpPr>
          <p:cNvPr id="40" name="39 Flecha abajo"/>
          <p:cNvSpPr/>
          <p:nvPr/>
        </p:nvSpPr>
        <p:spPr>
          <a:xfrm>
            <a:off x="5329238" y="5614988"/>
            <a:ext cx="569912" cy="411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15377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56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5379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9963" y="0"/>
            <a:ext cx="99964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dirty="0" smtClean="0"/>
              <a:t>Grafica de numero mixto  a fracción impropia</a:t>
            </a:r>
            <a:endParaRPr lang="es-CL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973138"/>
            <a:ext cx="7524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13100" y="1149350"/>
            <a:ext cx="8513763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s-CL" dirty="0" smtClean="0"/>
              <a:t>Debes observar en cuantas partes </a:t>
            </a:r>
          </a:p>
          <a:p>
            <a:pPr>
              <a:defRPr/>
            </a:pPr>
            <a:r>
              <a:rPr lang="es-CL" dirty="0" smtClean="0"/>
              <a:t>Se divide la fracción ,en este caso en 2</a:t>
            </a:r>
            <a:endParaRPr lang="es-CL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622550" y="2157413"/>
            <a:ext cx="8137525" cy="12065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1508125" y="2587625"/>
            <a:ext cx="9871075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s-CL" dirty="0" smtClean="0"/>
              <a:t>Deberás hacer 3 enteros y partirlo en 2 , esto corresponde a la parte entera </a:t>
            </a:r>
            <a:endParaRPr lang="es-CL" dirty="0"/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946525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46525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946525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711325" y="4638675"/>
            <a:ext cx="8513763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defRPr/>
            </a:pPr>
            <a:r>
              <a:rPr lang="es-CL" dirty="0" smtClean="0"/>
              <a:t>Pero falta la fracción, que es la mitad de entero </a:t>
            </a:r>
            <a:endParaRPr lang="es-CL" dirty="0"/>
          </a:p>
        </p:txBody>
      </p:sp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572125"/>
            <a:ext cx="49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7" descr="C:\Users\HP\AppData\Local\Microsoft\Windows\INetCache\IE\2YY0PPYL\d8jcsl1-2f8240fb-b56e-4210-a6d5-a6b0ca73b1e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926013"/>
            <a:ext cx="2095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20 CuadroTexto"/>
          <p:cNvSpPr txBox="1">
            <a:spLocks noChangeArrowheads="1"/>
          </p:cNvSpPr>
          <p:nvPr/>
        </p:nvSpPr>
        <p:spPr bwMode="auto">
          <a:xfrm>
            <a:off x="10150475" y="4989513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ES"/>
              <a:t>Copia o pega esta ppt en tu cuaderno</a:t>
            </a:r>
          </a:p>
        </p:txBody>
      </p:sp>
      <p:pic>
        <p:nvPicPr>
          <p:cNvPr id="16398" name="Picture 8" descr="C:\Users\HP\AppData\Local\Microsoft\Windows\INetCache\IE\HNOQSUCF\1024px-Noto_Emoji_Oreo_1f609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5840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434</TotalTime>
  <Words>391</Words>
  <Application>Microsoft Office PowerPoint</Application>
  <PresentationFormat>Panorámica</PresentationFormat>
  <Paragraphs>73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Arial</vt:lpstr>
      <vt:lpstr>Gill Sans MT</vt:lpstr>
      <vt:lpstr>Wingdings 2</vt:lpstr>
      <vt:lpstr>Verdana</vt:lpstr>
      <vt:lpstr>Solsticio</vt:lpstr>
      <vt:lpstr>Presentación de PowerPoint</vt:lpstr>
      <vt:lpstr>Una fracción impropia tiene su numerador mayor que su denominador. </vt:lpstr>
      <vt:lpstr>Presentación de PowerPoint</vt:lpstr>
      <vt:lpstr>Presentación de PowerPoint</vt:lpstr>
      <vt:lpstr>Presentación de PowerPoint</vt:lpstr>
      <vt:lpstr>Presentación de PowerPoint</vt:lpstr>
      <vt:lpstr>Toda fracción impropia podemos  representarla como un número mixto.  Un número mixto está formado  por una parte entera y una  fracción.</vt:lpstr>
      <vt:lpstr>TRASPASAR MATEMATICAMENTE DE  FRACCION IMPROPIA A NUMERO MIXTO</vt:lpstr>
      <vt:lpstr>Grafica de numero mixto  a fracción impropia</vt:lpstr>
      <vt:lpstr>Ahora tenemos todo, para graficar o representar </vt:lpstr>
      <vt:lpstr>Copia en tu cuaderno la siguiente  tabla y resuelve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Valdivia Ríos</dc:creator>
  <cp:lastModifiedBy>carlos</cp:lastModifiedBy>
  <cp:revision>21</cp:revision>
  <dcterms:created xsi:type="dcterms:W3CDTF">2014-08-01T07:08:39Z</dcterms:created>
  <dcterms:modified xsi:type="dcterms:W3CDTF">2020-07-13T16:46:40Z</dcterms:modified>
</cp:coreProperties>
</file>