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6/23/2020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6.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microsoft.com/office/2007/relationships/media" Target="../media/media6.m4a"/><Relationship Id="rId7" Type="http://schemas.openxmlformats.org/officeDocument/2006/relationships/image" Target="../media/image1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3.jpeg"/><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6.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cubrimiento de Chile">
            <a:extLst>
              <a:ext uri="{FF2B5EF4-FFF2-40B4-BE49-F238E27FC236}">
                <a16:creationId xmlns:a16="http://schemas.microsoft.com/office/drawing/2014/main" id="{BE03CB1E-B10D-4132-9844-D06884A4ACB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E29B322E-9442-465C-B0E2-49EF597E11CF}"/>
              </a:ext>
            </a:extLst>
          </p:cNvPr>
          <p:cNvSpPr>
            <a:spLocks noGrp="1"/>
          </p:cNvSpPr>
          <p:nvPr>
            <p:ph type="ctrTitle"/>
          </p:nvPr>
        </p:nvSpPr>
        <p:spPr>
          <a:xfrm>
            <a:off x="2704011" y="2907148"/>
            <a:ext cx="8769622" cy="1043704"/>
          </a:xfrm>
        </p:spPr>
        <p:txBody>
          <a:bodyPr>
            <a:noAutofit/>
          </a:bodyPr>
          <a:lstStyle/>
          <a:p>
            <a:pPr algn="ctr"/>
            <a:r>
              <a:rPr lang="es-MX" sz="6600" b="1" cap="none" dirty="0">
                <a:ln w="13462">
                  <a:solidFill>
                    <a:schemeClr val="bg1"/>
                  </a:solidFill>
                  <a:prstDash val="solid"/>
                </a:ln>
                <a:solidFill>
                  <a:schemeClr val="tx1">
                    <a:lumMod val="85000"/>
                    <a:lumOff val="15000"/>
                  </a:schemeClr>
                </a:solidFill>
                <a:effectLst>
                  <a:outerShdw blurRad="60007" dist="310007" dir="7680000" sy="30000" kx="1300200" algn="ctr" rotWithShape="0">
                    <a:prstClr val="black">
                      <a:alpha val="32000"/>
                    </a:prstClr>
                  </a:outerShdw>
                </a:effectLst>
                <a:latin typeface="Century Gothic" panose="020B0502020202020204" pitchFamily="34" charset="0"/>
              </a:rPr>
              <a:t>LA CONQUISTA DE AMÉRICA</a:t>
            </a:r>
            <a:endParaRPr lang="es-CL" sz="6600" b="1" cap="none" dirty="0">
              <a:ln w="13462">
                <a:solidFill>
                  <a:schemeClr val="bg1"/>
                </a:solidFill>
                <a:prstDash val="solid"/>
              </a:ln>
              <a:solidFill>
                <a:schemeClr val="tx1">
                  <a:lumMod val="85000"/>
                  <a:lumOff val="15000"/>
                </a:schemeClr>
              </a:solidFill>
              <a:effectLst>
                <a:outerShdw blurRad="60007" dist="310007" dir="7680000" sy="30000" kx="1300200" algn="ctr" rotWithShape="0">
                  <a:prstClr val="black">
                    <a:alpha val="32000"/>
                  </a:prstClr>
                </a:outerShdw>
              </a:effectLst>
              <a:latin typeface="Century Gothic" panose="020B0502020202020204" pitchFamily="34" charset="0"/>
            </a:endParaRPr>
          </a:p>
        </p:txBody>
      </p:sp>
      <p:sp>
        <p:nvSpPr>
          <p:cNvPr id="3" name="Subtítulo 2">
            <a:extLst>
              <a:ext uri="{FF2B5EF4-FFF2-40B4-BE49-F238E27FC236}">
                <a16:creationId xmlns:a16="http://schemas.microsoft.com/office/drawing/2014/main" id="{FE7CA6BA-797F-4FF0-8A31-1B4E5B747A6C}"/>
              </a:ext>
            </a:extLst>
          </p:cNvPr>
          <p:cNvSpPr>
            <a:spLocks noGrp="1"/>
          </p:cNvSpPr>
          <p:nvPr>
            <p:ph type="subTitle" idx="1"/>
          </p:nvPr>
        </p:nvSpPr>
        <p:spPr>
          <a:xfrm>
            <a:off x="5621382" y="5447212"/>
            <a:ext cx="6200504" cy="1166948"/>
          </a:xfrm>
        </p:spPr>
        <p:txBody>
          <a:bodyPr>
            <a:noAutofit/>
          </a:bodyPr>
          <a:lstStyle/>
          <a:p>
            <a:r>
              <a:rPr lang="es-MX" sz="2000" b="1" cap="none" dirty="0">
                <a:effectLst>
                  <a:glow rad="63500">
                    <a:schemeClr val="accent1">
                      <a:satMod val="175000"/>
                      <a:alpha val="40000"/>
                    </a:schemeClr>
                  </a:glow>
                  <a:outerShdw blurRad="50800" dist="38100" dir="2700000" algn="tl" rotWithShape="0">
                    <a:prstClr val="black">
                      <a:alpha val="40000"/>
                    </a:prstClr>
                  </a:outerShdw>
                </a:effectLst>
                <a:latin typeface="Lucida Bright" panose="02040602050505020304" pitchFamily="18" charset="0"/>
              </a:rPr>
              <a:t>Profesores Alfonso Figueroa – Cecilia Bustos </a:t>
            </a:r>
          </a:p>
          <a:p>
            <a:r>
              <a:rPr lang="es-MX" sz="2000" b="1" cap="none" dirty="0">
                <a:effectLst>
                  <a:glow rad="63500">
                    <a:schemeClr val="accent1">
                      <a:satMod val="175000"/>
                      <a:alpha val="40000"/>
                    </a:schemeClr>
                  </a:glow>
                  <a:outerShdw blurRad="50800" dist="38100" dir="2700000" algn="tl" rotWithShape="0">
                    <a:prstClr val="black">
                      <a:alpha val="40000"/>
                    </a:prstClr>
                  </a:outerShdw>
                </a:effectLst>
                <a:latin typeface="Lucida Bright" panose="02040602050505020304" pitchFamily="18" charset="0"/>
              </a:rPr>
              <a:t>Historia, Geografía y Ciencias Sociales</a:t>
            </a:r>
          </a:p>
          <a:p>
            <a:r>
              <a:rPr lang="es-MX" sz="2000" b="1" cap="none" dirty="0">
                <a:effectLst>
                  <a:glow rad="63500">
                    <a:schemeClr val="accent1">
                      <a:satMod val="175000"/>
                      <a:alpha val="40000"/>
                    </a:schemeClr>
                  </a:glow>
                  <a:outerShdw blurRad="50800" dist="38100" dir="2700000" algn="tl" rotWithShape="0">
                    <a:prstClr val="black">
                      <a:alpha val="40000"/>
                    </a:prstClr>
                  </a:outerShdw>
                </a:effectLst>
                <a:latin typeface="Lucida Bright" panose="02040602050505020304" pitchFamily="18" charset="0"/>
              </a:rPr>
              <a:t>Curso 5° básico a - b</a:t>
            </a:r>
            <a:endParaRPr lang="es-CL" sz="2000" b="1" cap="none" dirty="0">
              <a:ln w="10160">
                <a:solidFill>
                  <a:schemeClr val="accent5"/>
                </a:solidFill>
                <a:prstDash val="solid"/>
              </a:ln>
              <a:solidFill>
                <a:srgbClr val="FF0000"/>
              </a:solidFill>
              <a:effectLst>
                <a:glow rad="63500">
                  <a:schemeClr val="accent1">
                    <a:satMod val="175000"/>
                    <a:alpha val="40000"/>
                  </a:schemeClr>
                </a:glow>
                <a:outerShdw blurRad="50800" dist="38100" dir="2700000" algn="tl" rotWithShape="0">
                  <a:prstClr val="black">
                    <a:alpha val="40000"/>
                  </a:prstClr>
                </a:outerShdw>
              </a:effectLst>
              <a:latin typeface="Lucida Bright" panose="02040602050505020304" pitchFamily="18" charset="0"/>
            </a:endParaRPr>
          </a:p>
        </p:txBody>
      </p:sp>
      <p:pic>
        <p:nvPicPr>
          <p:cNvPr id="1028" name="Picture 4" descr="Colegios y Universidades asociadas | Asociación Educar para el ...">
            <a:extLst>
              <a:ext uri="{FF2B5EF4-FFF2-40B4-BE49-F238E27FC236}">
                <a16:creationId xmlns:a16="http://schemas.microsoft.com/office/drawing/2014/main" id="{A95A8E73-DD6B-43B8-826A-081927D401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106" y="246970"/>
            <a:ext cx="1514883" cy="1165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0017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453064-AB36-4DB4-A5E5-195D80EBA4F4}"/>
              </a:ext>
            </a:extLst>
          </p:cNvPr>
          <p:cNvSpPr>
            <a:spLocks noGrp="1"/>
          </p:cNvSpPr>
          <p:nvPr>
            <p:ph type="title"/>
          </p:nvPr>
        </p:nvSpPr>
        <p:spPr/>
        <p:txBody>
          <a:bodyPr/>
          <a:lstStyle/>
          <a:p>
            <a:pPr algn="ctr"/>
            <a:r>
              <a:rPr lang="es-MX" b="1" dirty="0">
                <a:effectLst>
                  <a:outerShdw blurRad="38100" dist="38100" dir="2700000" algn="tl">
                    <a:srgbClr val="000000">
                      <a:alpha val="43137"/>
                    </a:srgbClr>
                  </a:outerShdw>
                </a:effectLst>
                <a:latin typeface="Century Gothic" panose="020B0502020202020204" pitchFamily="34" charset="0"/>
              </a:rPr>
              <a:t>Diego de Almagro y el descubrimiento de Chile</a:t>
            </a:r>
            <a:endParaRPr lang="es-CL" b="1" dirty="0">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22A579CC-D797-4BCE-AE6C-E09AF2A544FA}"/>
              </a:ext>
            </a:extLst>
          </p:cNvPr>
          <p:cNvSpPr>
            <a:spLocks noGrp="1"/>
          </p:cNvSpPr>
          <p:nvPr>
            <p:ph idx="1"/>
          </p:nvPr>
        </p:nvSpPr>
        <p:spPr>
          <a:xfrm>
            <a:off x="4674706" y="2051143"/>
            <a:ext cx="7053467" cy="4507211"/>
          </a:xfrm>
        </p:spPr>
        <p:txBody>
          <a:bodyPr>
            <a:normAutofit fontScale="92500" lnSpcReduction="10000"/>
          </a:bodyPr>
          <a:lstStyle/>
          <a:p>
            <a:r>
              <a:rPr lang="es-MX" b="1" dirty="0">
                <a:solidFill>
                  <a:schemeClr val="bg1"/>
                </a:solidFill>
                <a:latin typeface="Cambria" panose="02040503050406030204" pitchFamily="18" charset="0"/>
                <a:ea typeface="Cambria" panose="02040503050406030204" pitchFamily="18" charset="0"/>
              </a:rPr>
              <a:t>En el año 1535, Diego de Almagro organizó una expedición que tenía como finalidad reconocer los territorios situados al sur del Cusco. </a:t>
            </a:r>
          </a:p>
          <a:p>
            <a:r>
              <a:rPr lang="es-MX" b="1" dirty="0">
                <a:solidFill>
                  <a:schemeClr val="bg1"/>
                </a:solidFill>
                <a:latin typeface="Cambria" panose="02040503050406030204" pitchFamily="18" charset="0"/>
                <a:ea typeface="Cambria" panose="02040503050406030204" pitchFamily="18" charset="0"/>
              </a:rPr>
              <a:t>La expedición estuvo bien equipada: la componían cerca de 500 soldados españoles, además de esclavos negros y más de 5.000 indígenas que estaban al servicio del conquistador. Diego de Almagro escogió la </a:t>
            </a:r>
            <a:r>
              <a:rPr lang="es-MX" b="1" dirty="0">
                <a:solidFill>
                  <a:srgbClr val="FF0000"/>
                </a:solidFill>
                <a:latin typeface="Cambria" panose="02040503050406030204" pitchFamily="18" charset="0"/>
                <a:ea typeface="Cambria" panose="02040503050406030204" pitchFamily="18" charset="0"/>
              </a:rPr>
              <a:t>ruta del altiplano</a:t>
            </a:r>
            <a:r>
              <a:rPr lang="es-MX" b="1" dirty="0">
                <a:solidFill>
                  <a:schemeClr val="bg1"/>
                </a:solidFill>
                <a:latin typeface="Cambria" panose="02040503050406030204" pitchFamily="18" charset="0"/>
                <a:ea typeface="Cambria" panose="02040503050406030204" pitchFamily="18" charset="0"/>
              </a:rPr>
              <a:t> para llegar a Chile.</a:t>
            </a:r>
          </a:p>
          <a:p>
            <a:r>
              <a:rPr lang="es-MX" b="1" dirty="0">
                <a:solidFill>
                  <a:schemeClr val="bg1"/>
                </a:solidFill>
                <a:latin typeface="Cambria" panose="02040503050406030204" pitchFamily="18" charset="0"/>
                <a:ea typeface="Cambria" panose="02040503050406030204" pitchFamily="18" charset="0"/>
              </a:rPr>
              <a:t>En 1536 arriba con su hueste al valle de Copiapó. Desde allí avanza hacia el sur, llegando hasta </a:t>
            </a:r>
            <a:r>
              <a:rPr lang="es-MX" b="1" dirty="0">
                <a:solidFill>
                  <a:srgbClr val="FF0000"/>
                </a:solidFill>
                <a:latin typeface="Cambria" panose="02040503050406030204" pitchFamily="18" charset="0"/>
                <a:ea typeface="Cambria" panose="02040503050406030204" pitchFamily="18" charset="0"/>
              </a:rPr>
              <a:t>el valle del río Aconcagua</a:t>
            </a:r>
            <a:r>
              <a:rPr lang="es-MX" b="1" dirty="0">
                <a:solidFill>
                  <a:schemeClr val="bg1"/>
                </a:solidFill>
                <a:latin typeface="Cambria" panose="02040503050406030204" pitchFamily="18" charset="0"/>
                <a:ea typeface="Cambria" panose="02040503050406030204" pitchFamily="18" charset="0"/>
              </a:rPr>
              <a:t>, lugar en el que estableció su campamento, envía una expedición que llego a las orillas del río Maule, donde enfrento la resistencia de la población local.</a:t>
            </a:r>
          </a:p>
          <a:p>
            <a:r>
              <a:rPr lang="es-MX" b="1" dirty="0">
                <a:solidFill>
                  <a:schemeClr val="bg1"/>
                </a:solidFill>
                <a:latin typeface="Cambria" panose="02040503050406030204" pitchFamily="18" charset="0"/>
                <a:ea typeface="Cambria" panose="02040503050406030204" pitchFamily="18" charset="0"/>
              </a:rPr>
              <a:t>Almagro decide abandonar Chile: el frío, la resistencia araucana y la pobreza del territorio lo convencieron de abandonar su empresa. Rápidamente emprendió el regreso, esta vez por el desierto de Atacama. </a:t>
            </a:r>
            <a:endParaRPr lang="es-CL" b="1" dirty="0">
              <a:solidFill>
                <a:schemeClr val="bg1"/>
              </a:solidFill>
              <a:latin typeface="Cambria" panose="02040503050406030204" pitchFamily="18" charset="0"/>
              <a:ea typeface="Cambria" panose="02040503050406030204" pitchFamily="18" charset="0"/>
            </a:endParaRPr>
          </a:p>
        </p:txBody>
      </p:sp>
      <p:pic>
        <p:nvPicPr>
          <p:cNvPr id="5122" name="Picture 2" descr="Descubrimiento de Chile - Wikipedia, la enciclopedia libre">
            <a:extLst>
              <a:ext uri="{FF2B5EF4-FFF2-40B4-BE49-F238E27FC236}">
                <a16:creationId xmlns:a16="http://schemas.microsoft.com/office/drawing/2014/main" id="{9455723C-80F3-44C5-AA39-18AC90DC3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83853">
            <a:off x="556244" y="2742986"/>
            <a:ext cx="4028228" cy="25780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5128" name="Picture 8" descr="Descargar fondos de pantalla la bandera de Chile, 3d de la bandera ...">
            <a:extLst>
              <a:ext uri="{FF2B5EF4-FFF2-40B4-BE49-F238E27FC236}">
                <a16:creationId xmlns:a16="http://schemas.microsoft.com/office/drawing/2014/main" id="{EE189DA6-E9FA-41D7-8588-F79594365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70416">
            <a:off x="10619742" y="867274"/>
            <a:ext cx="1305917" cy="81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87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E0D05B-5E51-4844-B36D-3E4D3285AF46}"/>
              </a:ext>
            </a:extLst>
          </p:cNvPr>
          <p:cNvSpPr>
            <a:spLocks noGrp="1"/>
          </p:cNvSpPr>
          <p:nvPr>
            <p:ph type="title"/>
          </p:nvPr>
        </p:nvSpPr>
        <p:spPr/>
        <p:txBody>
          <a:bodyPr/>
          <a:lstStyle/>
          <a:p>
            <a:pPr algn="ctr"/>
            <a:r>
              <a:rPr lang="es-MX" b="1" dirty="0">
                <a:effectLst>
                  <a:outerShdw blurRad="38100" dist="38100" dir="2700000" algn="tl">
                    <a:srgbClr val="000000">
                      <a:alpha val="43137"/>
                    </a:srgbClr>
                  </a:outerShdw>
                </a:effectLst>
                <a:latin typeface="Century Gothic" panose="020B0502020202020204" pitchFamily="34" charset="0"/>
              </a:rPr>
              <a:t>Pedro de valdivia y la conquista de Chile</a:t>
            </a:r>
            <a:endParaRPr lang="es-CL" b="1" dirty="0">
              <a:effectLst>
                <a:outerShdw blurRad="38100" dist="38100" dir="2700000" algn="tl">
                  <a:srgbClr val="000000">
                    <a:alpha val="43137"/>
                  </a:srgbClr>
                </a:outerShdw>
              </a:effectLst>
              <a:latin typeface="Century Gothic" panose="020B0502020202020204" pitchFamily="34" charset="0"/>
            </a:endParaRPr>
          </a:p>
        </p:txBody>
      </p:sp>
      <p:pic>
        <p:nvPicPr>
          <p:cNvPr id="6146" name="Picture 2" descr="Pedro de Valdivia - Wikipedia, la enciclopedia libre">
            <a:extLst>
              <a:ext uri="{FF2B5EF4-FFF2-40B4-BE49-F238E27FC236}">
                <a16:creationId xmlns:a16="http://schemas.microsoft.com/office/drawing/2014/main" id="{AB4CC98C-9580-4674-A572-087B8A775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4382" y="2230898"/>
            <a:ext cx="3127514" cy="4017502"/>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pentágono 3">
            <a:extLst>
              <a:ext uri="{FF2B5EF4-FFF2-40B4-BE49-F238E27FC236}">
                <a16:creationId xmlns:a16="http://schemas.microsoft.com/office/drawing/2014/main" id="{323FA1FF-01D3-41C1-9988-7022DAE4C0C9}"/>
              </a:ext>
            </a:extLst>
          </p:cNvPr>
          <p:cNvSpPr/>
          <p:nvPr/>
        </p:nvSpPr>
        <p:spPr>
          <a:xfrm>
            <a:off x="410817" y="2915479"/>
            <a:ext cx="6013176" cy="2571008"/>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r>
              <a:rPr lang="es-MX" b="1" dirty="0">
                <a:solidFill>
                  <a:schemeClr val="bg1"/>
                </a:solidFill>
                <a:latin typeface="Cambria" panose="02040503050406030204" pitchFamily="18" charset="0"/>
                <a:ea typeface="Cambria" panose="02040503050406030204" pitchFamily="18" charset="0"/>
              </a:rPr>
              <a:t>Pedro de Valdivia estando en el Cusco decidió venir a Chile, a pesar de la fama de país pobre que los soldados de Almagro se habían encargado de esparcir. Viajo a Chile sin permiso del rey, pero autorizado por Francisco Pizarro y con el título de teniente de gobernador.</a:t>
            </a:r>
            <a:endParaRPr lang="es-CL" b="1" dirty="0">
              <a:solidFill>
                <a:schemeClr val="bg1"/>
              </a:solidFill>
              <a:latin typeface="Cambria" panose="02040503050406030204" pitchFamily="18" charset="0"/>
              <a:ea typeface="Cambria" panose="02040503050406030204" pitchFamily="18" charset="0"/>
            </a:endParaRPr>
          </a:p>
        </p:txBody>
      </p:sp>
      <p:pic>
        <p:nvPicPr>
          <p:cNvPr id="7" name="Sonido grabado">
            <a:hlinkClick r:id="" action="ppaction://media"/>
            <a:extLst>
              <a:ext uri="{FF2B5EF4-FFF2-40B4-BE49-F238E27FC236}">
                <a16:creationId xmlns:a16="http://schemas.microsoft.com/office/drawing/2014/main" id="{CDEC53C5-2D21-418D-BBCF-E220A651AC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54588" y="2610679"/>
            <a:ext cx="609600" cy="609600"/>
          </a:xfrm>
          <a:prstGeom prst="rect">
            <a:avLst/>
          </a:prstGeom>
        </p:spPr>
      </p:pic>
    </p:spTree>
    <p:extLst>
      <p:ext uri="{BB962C8B-B14F-4D97-AF65-F5344CB8AC3E}">
        <p14:creationId xmlns:p14="http://schemas.microsoft.com/office/powerpoint/2010/main" val="24128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8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3C24A20-B3B4-4E8B-A672-F2C68F7B47FD}"/>
              </a:ext>
            </a:extLst>
          </p:cNvPr>
          <p:cNvSpPr>
            <a:spLocks noGrp="1"/>
          </p:cNvSpPr>
          <p:nvPr>
            <p:ph idx="1"/>
          </p:nvPr>
        </p:nvSpPr>
        <p:spPr>
          <a:xfrm>
            <a:off x="752062" y="459041"/>
            <a:ext cx="10131425" cy="2969959"/>
          </a:xfrm>
        </p:spPr>
        <p:txBody>
          <a:bodyPr/>
          <a:lstStyle/>
          <a:p>
            <a:pPr marL="0" indent="0">
              <a:buNone/>
            </a:pPr>
            <a:r>
              <a:rPr lang="es-MX" dirty="0">
                <a:solidFill>
                  <a:schemeClr val="bg1"/>
                </a:solidFill>
                <a:latin typeface="Cambria" panose="02040503050406030204" pitchFamily="18" charset="0"/>
                <a:ea typeface="Cambria" panose="02040503050406030204" pitchFamily="18" charset="0"/>
              </a:rPr>
              <a:t>Pedro de Valdivia invirtió gran parte de su fortuna para formar su empresa de conquista, aceptaron participar en su hueste unos pocos españoles  (150). También venían 500 </a:t>
            </a:r>
            <a:r>
              <a:rPr lang="es-MX" dirty="0">
                <a:solidFill>
                  <a:srgbClr val="FF0000"/>
                </a:solidFill>
                <a:latin typeface="Cambria" panose="02040503050406030204" pitchFamily="18" charset="0"/>
                <a:ea typeface="Cambria" panose="02040503050406030204" pitchFamily="18" charset="0"/>
              </a:rPr>
              <a:t>yanaconas</a:t>
            </a:r>
            <a:r>
              <a:rPr lang="es-MX" dirty="0">
                <a:solidFill>
                  <a:schemeClr val="bg1"/>
                </a:solidFill>
                <a:latin typeface="Cambria" panose="02040503050406030204" pitchFamily="18" charset="0"/>
                <a:ea typeface="Cambria" panose="02040503050406030204" pitchFamily="18" charset="0"/>
              </a:rPr>
              <a:t>, además de unos cuantos esclavos negros. Aprendiendo de la experiencia de Almagro, partieron del Cusco en enero de 1540 y atravesaron el desierto de Atacama. </a:t>
            </a:r>
          </a:p>
          <a:p>
            <a:pPr marL="0" indent="0">
              <a:buNone/>
            </a:pPr>
            <a:r>
              <a:rPr lang="es-MX" dirty="0">
                <a:solidFill>
                  <a:schemeClr val="bg1"/>
                </a:solidFill>
                <a:latin typeface="Cambria" panose="02040503050406030204" pitchFamily="18" charset="0"/>
                <a:ea typeface="Cambria" panose="02040503050406030204" pitchFamily="18" charset="0"/>
              </a:rPr>
              <a:t>El viaje estuvo lleno de dificultades, debido a la falta de agua y a la huida de los indígenas. Finalmente, llego al </a:t>
            </a:r>
            <a:r>
              <a:rPr lang="es-MX" dirty="0">
                <a:solidFill>
                  <a:srgbClr val="FF0000"/>
                </a:solidFill>
                <a:latin typeface="Cambria" panose="02040503050406030204" pitchFamily="18" charset="0"/>
                <a:ea typeface="Cambria" panose="02040503050406030204" pitchFamily="18" charset="0"/>
              </a:rPr>
              <a:t>valle del Aconcagua </a:t>
            </a:r>
            <a:r>
              <a:rPr lang="es-MX" dirty="0">
                <a:solidFill>
                  <a:schemeClr val="bg1"/>
                </a:solidFill>
                <a:latin typeface="Cambria" panose="02040503050406030204" pitchFamily="18" charset="0"/>
                <a:ea typeface="Cambria" panose="02040503050406030204" pitchFamily="18" charset="0"/>
              </a:rPr>
              <a:t>en diciembre de 1540 avanzo hacia el sur y en el valle del río Mapocho decide establecer su campamento y fundar, el 12 de febrero de 1541, la ciudad de Santiago, que recibió el nombre de Santiago del nuevo extremo, en honor al apóstol Santiago.</a:t>
            </a:r>
            <a:endParaRPr lang="es-CL" dirty="0">
              <a:solidFill>
                <a:schemeClr val="bg1"/>
              </a:solidFill>
              <a:latin typeface="Cambria" panose="02040503050406030204" pitchFamily="18" charset="0"/>
              <a:ea typeface="Cambria" panose="02040503050406030204" pitchFamily="18" charset="0"/>
            </a:endParaRPr>
          </a:p>
        </p:txBody>
      </p:sp>
      <p:pic>
        <p:nvPicPr>
          <p:cNvPr id="7170" name="Picture 2" descr="Fundación de Santiago por Pedro de Valdivia - Memoria Chilena ...">
            <a:extLst>
              <a:ext uri="{FF2B5EF4-FFF2-40B4-BE49-F238E27FC236}">
                <a16:creationId xmlns:a16="http://schemas.microsoft.com/office/drawing/2014/main" id="{D458F107-B3ED-4569-A3FD-3F7190CB5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2615" y="3606871"/>
            <a:ext cx="5086777" cy="2674660"/>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reflection blurRad="12700" stA="38000" endPos="28000" dist="5000" dir="5400000" sy="-100000" algn="bl" rotWithShape="0"/>
          </a:effectLst>
        </p:spPr>
      </p:pic>
      <p:pic>
        <p:nvPicPr>
          <p:cNvPr id="4" name="Sonido grabado">
            <a:hlinkClick r:id="" action="ppaction://media"/>
            <a:extLst>
              <a:ext uri="{FF2B5EF4-FFF2-40B4-BE49-F238E27FC236}">
                <a16:creationId xmlns:a16="http://schemas.microsoft.com/office/drawing/2014/main" id="{1541967A-75D0-475D-8A56-111C77CB2C4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8713" y="4462670"/>
            <a:ext cx="609600" cy="609600"/>
          </a:xfrm>
          <a:prstGeom prst="rect">
            <a:avLst/>
          </a:prstGeom>
        </p:spPr>
      </p:pic>
      <p:pic>
        <p:nvPicPr>
          <p:cNvPr id="5" name="Sonido grabado">
            <a:hlinkClick r:id="" action="ppaction://media"/>
            <a:extLst>
              <a:ext uri="{FF2B5EF4-FFF2-40B4-BE49-F238E27FC236}">
                <a16:creationId xmlns:a16="http://schemas.microsoft.com/office/drawing/2014/main" id="{28E64A88-C71E-4738-997D-586C0767CF06}"/>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98713" y="5496340"/>
            <a:ext cx="609600" cy="609600"/>
          </a:xfrm>
          <a:prstGeom prst="rect">
            <a:avLst/>
          </a:prstGeom>
        </p:spPr>
      </p:pic>
    </p:spTree>
    <p:extLst>
      <p:ext uri="{BB962C8B-B14F-4D97-AF65-F5344CB8AC3E}">
        <p14:creationId xmlns:p14="http://schemas.microsoft.com/office/powerpoint/2010/main" val="175527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5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93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2EE216-2D6D-489F-9C9C-F5B28E52ACC2}"/>
              </a:ext>
            </a:extLst>
          </p:cNvPr>
          <p:cNvSpPr>
            <a:spLocks noGrp="1"/>
          </p:cNvSpPr>
          <p:nvPr>
            <p:ph type="title"/>
          </p:nvPr>
        </p:nvSpPr>
        <p:spPr>
          <a:xfrm>
            <a:off x="730071" y="327029"/>
            <a:ext cx="10131425" cy="755374"/>
          </a:xfrm>
        </p:spPr>
        <p:txBody>
          <a:bodyPr>
            <a:normAutofit fontScale="90000"/>
          </a:bodyPr>
          <a:lstStyle/>
          <a:p>
            <a:pPr algn="ctr"/>
            <a:r>
              <a:rPr lang="es-MX" b="1" dirty="0">
                <a:effectLst>
                  <a:outerShdw blurRad="38100" dist="38100" dir="2700000" algn="tl">
                    <a:srgbClr val="000000">
                      <a:alpha val="43137"/>
                    </a:srgbClr>
                  </a:outerShdw>
                </a:effectLst>
                <a:latin typeface="Century Gothic" panose="020B0502020202020204" pitchFamily="34" charset="0"/>
              </a:rPr>
              <a:t>ACONTECIMIENTOS DEL DESCUBRIMIENTO Y CONQUISTA DE AMÉRICA</a:t>
            </a:r>
            <a:endParaRPr lang="es-CL" b="1" dirty="0">
              <a:effectLst>
                <a:outerShdw blurRad="38100" dist="38100" dir="2700000" algn="tl">
                  <a:srgbClr val="000000">
                    <a:alpha val="43137"/>
                  </a:srgbClr>
                </a:outerShdw>
              </a:effectLst>
              <a:latin typeface="Century Gothic" panose="020B0502020202020204" pitchFamily="34" charset="0"/>
            </a:endParaRPr>
          </a:p>
        </p:txBody>
      </p:sp>
      <p:cxnSp>
        <p:nvCxnSpPr>
          <p:cNvPr id="5" name="Conector recto de flecha 4">
            <a:extLst>
              <a:ext uri="{FF2B5EF4-FFF2-40B4-BE49-F238E27FC236}">
                <a16:creationId xmlns:a16="http://schemas.microsoft.com/office/drawing/2014/main" id="{59E68BE3-5EB4-4872-A45D-D8BACAA84A31}"/>
              </a:ext>
            </a:extLst>
          </p:cNvPr>
          <p:cNvCxnSpPr/>
          <p:nvPr/>
        </p:nvCxnSpPr>
        <p:spPr>
          <a:xfrm>
            <a:off x="861391" y="3133003"/>
            <a:ext cx="10217426" cy="0"/>
          </a:xfrm>
          <a:prstGeom prst="straightConnector1">
            <a:avLst/>
          </a:prstGeom>
          <a:ln w="76200">
            <a:headEnd type="triangle"/>
            <a:tailEnd type="triangle"/>
          </a:ln>
        </p:spPr>
        <p:style>
          <a:lnRef idx="3">
            <a:schemeClr val="accent2"/>
          </a:lnRef>
          <a:fillRef idx="0">
            <a:schemeClr val="accent2"/>
          </a:fillRef>
          <a:effectRef idx="2">
            <a:schemeClr val="accent2"/>
          </a:effectRef>
          <a:fontRef idx="minor">
            <a:schemeClr val="tx1"/>
          </a:fontRef>
        </p:style>
      </p:cxnSp>
      <p:sp>
        <p:nvSpPr>
          <p:cNvPr id="8" name="Rectángulo: esquinas redondeadas 7">
            <a:extLst>
              <a:ext uri="{FF2B5EF4-FFF2-40B4-BE49-F238E27FC236}">
                <a16:creationId xmlns:a16="http://schemas.microsoft.com/office/drawing/2014/main" id="{CD659737-18A8-4800-8005-40C136F55A51}"/>
              </a:ext>
            </a:extLst>
          </p:cNvPr>
          <p:cNvSpPr/>
          <p:nvPr/>
        </p:nvSpPr>
        <p:spPr>
          <a:xfrm>
            <a:off x="576469" y="3829877"/>
            <a:ext cx="1616765" cy="19215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solidFill>
                  <a:schemeClr val="bg1"/>
                </a:solidFill>
                <a:latin typeface="Cambria" panose="02040503050406030204" pitchFamily="18" charset="0"/>
                <a:ea typeface="Cambria" panose="02040503050406030204" pitchFamily="18" charset="0"/>
              </a:rPr>
              <a:t>1492</a:t>
            </a:r>
          </a:p>
          <a:p>
            <a:pPr algn="ctr"/>
            <a:r>
              <a:rPr lang="es-MX" dirty="0">
                <a:solidFill>
                  <a:schemeClr val="bg1"/>
                </a:solidFill>
                <a:latin typeface="Cambria" panose="02040503050406030204" pitchFamily="18" charset="0"/>
                <a:ea typeface="Cambria" panose="02040503050406030204" pitchFamily="18" charset="0"/>
              </a:rPr>
              <a:t>Cristóbal Colon arriba las costas de Guanahani (San Salvador)</a:t>
            </a:r>
            <a:endParaRPr lang="es-CL" dirty="0">
              <a:solidFill>
                <a:schemeClr val="bg1"/>
              </a:solidFill>
              <a:latin typeface="Cambria" panose="02040503050406030204" pitchFamily="18" charset="0"/>
              <a:ea typeface="Cambria" panose="02040503050406030204" pitchFamily="18" charset="0"/>
            </a:endParaRPr>
          </a:p>
        </p:txBody>
      </p:sp>
      <p:sp>
        <p:nvSpPr>
          <p:cNvPr id="9" name="Rectángulo: esquinas redondeadas 8">
            <a:extLst>
              <a:ext uri="{FF2B5EF4-FFF2-40B4-BE49-F238E27FC236}">
                <a16:creationId xmlns:a16="http://schemas.microsoft.com/office/drawing/2014/main" id="{03CE324A-7317-42E4-8DAC-B94E893FF69E}"/>
              </a:ext>
            </a:extLst>
          </p:cNvPr>
          <p:cNvSpPr/>
          <p:nvPr/>
        </p:nvSpPr>
        <p:spPr>
          <a:xfrm>
            <a:off x="2434948" y="3829877"/>
            <a:ext cx="1646721" cy="19215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solidFill>
                  <a:schemeClr val="bg1"/>
                </a:solidFill>
                <a:latin typeface="Cambria" panose="02040503050406030204" pitchFamily="18" charset="0"/>
                <a:ea typeface="Cambria" panose="02040503050406030204" pitchFamily="18" charset="0"/>
              </a:rPr>
              <a:t>1496</a:t>
            </a:r>
          </a:p>
          <a:p>
            <a:pPr algn="ctr"/>
            <a:r>
              <a:rPr lang="es-MX" dirty="0">
                <a:solidFill>
                  <a:schemeClr val="bg1"/>
                </a:solidFill>
                <a:latin typeface="Cambria" panose="02040503050406030204" pitchFamily="18" charset="0"/>
                <a:ea typeface="Cambria" panose="02040503050406030204" pitchFamily="18" charset="0"/>
              </a:rPr>
              <a:t>Fundación de la ciudad Nueva Isabel, llamada luego Santo Domingo.</a:t>
            </a:r>
            <a:endParaRPr lang="es-CL" dirty="0">
              <a:solidFill>
                <a:schemeClr val="bg1"/>
              </a:solidFill>
              <a:latin typeface="Cambria" panose="02040503050406030204" pitchFamily="18" charset="0"/>
              <a:ea typeface="Cambria" panose="02040503050406030204" pitchFamily="18" charset="0"/>
            </a:endParaRPr>
          </a:p>
        </p:txBody>
      </p:sp>
      <p:sp>
        <p:nvSpPr>
          <p:cNvPr id="10" name="Rectángulo: esquinas redondeadas 9">
            <a:extLst>
              <a:ext uri="{FF2B5EF4-FFF2-40B4-BE49-F238E27FC236}">
                <a16:creationId xmlns:a16="http://schemas.microsoft.com/office/drawing/2014/main" id="{D657E0C4-62C3-4E3A-B5AE-B676C869A365}"/>
              </a:ext>
            </a:extLst>
          </p:cNvPr>
          <p:cNvSpPr/>
          <p:nvPr/>
        </p:nvSpPr>
        <p:spPr>
          <a:xfrm>
            <a:off x="4353339" y="3842564"/>
            <a:ext cx="1616765" cy="19215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solidFill>
                  <a:schemeClr val="bg1"/>
                </a:solidFill>
                <a:latin typeface="Cambria" panose="02040503050406030204" pitchFamily="18" charset="0"/>
                <a:ea typeface="Cambria" panose="02040503050406030204" pitchFamily="18" charset="0"/>
              </a:rPr>
              <a:t>1521</a:t>
            </a:r>
          </a:p>
          <a:p>
            <a:pPr algn="ctr"/>
            <a:r>
              <a:rPr lang="es-MX" dirty="0">
                <a:solidFill>
                  <a:schemeClr val="bg1"/>
                </a:solidFill>
                <a:latin typeface="Cambria" panose="02040503050406030204" pitchFamily="18" charset="0"/>
                <a:ea typeface="Cambria" panose="02040503050406030204" pitchFamily="18" charset="0"/>
              </a:rPr>
              <a:t>Hernán Cortes conquista la capital del imperio azteca.</a:t>
            </a:r>
            <a:endParaRPr lang="es-CL" dirty="0">
              <a:solidFill>
                <a:schemeClr val="bg1"/>
              </a:solidFill>
              <a:latin typeface="Cambria" panose="02040503050406030204" pitchFamily="18" charset="0"/>
              <a:ea typeface="Cambria" panose="02040503050406030204" pitchFamily="18" charset="0"/>
            </a:endParaRPr>
          </a:p>
        </p:txBody>
      </p:sp>
      <p:sp>
        <p:nvSpPr>
          <p:cNvPr id="11" name="Rectángulo: esquinas redondeadas 10">
            <a:extLst>
              <a:ext uri="{FF2B5EF4-FFF2-40B4-BE49-F238E27FC236}">
                <a16:creationId xmlns:a16="http://schemas.microsoft.com/office/drawing/2014/main" id="{43183D5A-47A8-4A3C-9AD0-F32732AC3708}"/>
              </a:ext>
            </a:extLst>
          </p:cNvPr>
          <p:cNvSpPr/>
          <p:nvPr/>
        </p:nvSpPr>
        <p:spPr>
          <a:xfrm>
            <a:off x="6261274" y="3829874"/>
            <a:ext cx="1616765" cy="19215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solidFill>
                  <a:schemeClr val="bg1"/>
                </a:solidFill>
                <a:latin typeface="Cambria" panose="02040503050406030204" pitchFamily="18" charset="0"/>
                <a:ea typeface="Cambria" panose="02040503050406030204" pitchFamily="18" charset="0"/>
              </a:rPr>
              <a:t>1533</a:t>
            </a:r>
          </a:p>
          <a:p>
            <a:pPr algn="ctr"/>
            <a:endParaRPr lang="es-MX" b="1" dirty="0">
              <a:solidFill>
                <a:schemeClr val="bg1"/>
              </a:solidFill>
              <a:latin typeface="Cambria" panose="02040503050406030204" pitchFamily="18" charset="0"/>
              <a:ea typeface="Cambria" panose="02040503050406030204" pitchFamily="18" charset="0"/>
            </a:endParaRPr>
          </a:p>
          <a:p>
            <a:pPr algn="ctr"/>
            <a:r>
              <a:rPr lang="es-MX" dirty="0">
                <a:solidFill>
                  <a:schemeClr val="bg1"/>
                </a:solidFill>
                <a:latin typeface="Cambria" panose="02040503050406030204" pitchFamily="18" charset="0"/>
                <a:ea typeface="Cambria" panose="02040503050406030204" pitchFamily="18" charset="0"/>
              </a:rPr>
              <a:t>Francisco Pizarro conquista el imperio inca.</a:t>
            </a:r>
            <a:endParaRPr lang="es-CL" dirty="0">
              <a:solidFill>
                <a:schemeClr val="bg1"/>
              </a:solidFill>
              <a:latin typeface="Cambria" panose="02040503050406030204" pitchFamily="18" charset="0"/>
              <a:ea typeface="Cambria" panose="02040503050406030204" pitchFamily="18" charset="0"/>
            </a:endParaRPr>
          </a:p>
        </p:txBody>
      </p:sp>
      <p:sp>
        <p:nvSpPr>
          <p:cNvPr id="12" name="Rectángulo: esquinas redondeadas 11">
            <a:extLst>
              <a:ext uri="{FF2B5EF4-FFF2-40B4-BE49-F238E27FC236}">
                <a16:creationId xmlns:a16="http://schemas.microsoft.com/office/drawing/2014/main" id="{95E236C4-7214-4354-8CB7-776D91D45E1F}"/>
              </a:ext>
            </a:extLst>
          </p:cNvPr>
          <p:cNvSpPr/>
          <p:nvPr/>
        </p:nvSpPr>
        <p:spPr>
          <a:xfrm>
            <a:off x="8140287" y="3829874"/>
            <a:ext cx="1616765" cy="19215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solidFill>
                  <a:schemeClr val="bg1"/>
                </a:solidFill>
                <a:latin typeface="Cambria" panose="02040503050406030204" pitchFamily="18" charset="0"/>
                <a:ea typeface="Cambria" panose="02040503050406030204" pitchFamily="18" charset="0"/>
              </a:rPr>
              <a:t>1536</a:t>
            </a:r>
          </a:p>
          <a:p>
            <a:pPr algn="ctr"/>
            <a:endParaRPr lang="es-MX" b="1" dirty="0">
              <a:solidFill>
                <a:schemeClr val="bg1"/>
              </a:solidFill>
              <a:latin typeface="Cambria" panose="02040503050406030204" pitchFamily="18" charset="0"/>
              <a:ea typeface="Cambria" panose="02040503050406030204" pitchFamily="18" charset="0"/>
            </a:endParaRPr>
          </a:p>
          <a:p>
            <a:pPr algn="ctr"/>
            <a:r>
              <a:rPr lang="es-MX" dirty="0">
                <a:solidFill>
                  <a:schemeClr val="bg1"/>
                </a:solidFill>
                <a:latin typeface="Cambria" panose="02040503050406030204" pitchFamily="18" charset="0"/>
                <a:ea typeface="Cambria" panose="02040503050406030204" pitchFamily="18" charset="0"/>
              </a:rPr>
              <a:t>Diego de Almagro descubre Chile.</a:t>
            </a:r>
            <a:endParaRPr lang="es-CL" dirty="0">
              <a:solidFill>
                <a:schemeClr val="bg1"/>
              </a:solidFill>
              <a:latin typeface="Cambria" panose="02040503050406030204" pitchFamily="18" charset="0"/>
              <a:ea typeface="Cambria" panose="02040503050406030204" pitchFamily="18" charset="0"/>
            </a:endParaRPr>
          </a:p>
        </p:txBody>
      </p:sp>
      <p:sp>
        <p:nvSpPr>
          <p:cNvPr id="13" name="Rectángulo: esquinas redondeadas 12">
            <a:extLst>
              <a:ext uri="{FF2B5EF4-FFF2-40B4-BE49-F238E27FC236}">
                <a16:creationId xmlns:a16="http://schemas.microsoft.com/office/drawing/2014/main" id="{CB2D79A4-838D-49B2-B545-365AD133EBDA}"/>
              </a:ext>
            </a:extLst>
          </p:cNvPr>
          <p:cNvSpPr/>
          <p:nvPr/>
        </p:nvSpPr>
        <p:spPr>
          <a:xfrm>
            <a:off x="10057644" y="3829874"/>
            <a:ext cx="1616765" cy="192156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MX" b="1" dirty="0">
                <a:solidFill>
                  <a:schemeClr val="bg1"/>
                </a:solidFill>
                <a:latin typeface="Cambria" panose="02040503050406030204" pitchFamily="18" charset="0"/>
                <a:ea typeface="Cambria" panose="02040503050406030204" pitchFamily="18" charset="0"/>
              </a:rPr>
              <a:t>1541</a:t>
            </a:r>
          </a:p>
          <a:p>
            <a:pPr algn="ctr"/>
            <a:r>
              <a:rPr lang="es-MX" dirty="0">
                <a:solidFill>
                  <a:schemeClr val="bg1"/>
                </a:solidFill>
                <a:latin typeface="Cambria" panose="02040503050406030204" pitchFamily="18" charset="0"/>
                <a:ea typeface="Cambria" panose="02040503050406030204" pitchFamily="18" charset="0"/>
              </a:rPr>
              <a:t>Pedro de Valdivia inicia la conquista de Chile.</a:t>
            </a:r>
            <a:endParaRPr lang="es-CL" dirty="0">
              <a:solidFill>
                <a:schemeClr val="bg1"/>
              </a:solidFill>
              <a:latin typeface="Cambria" panose="02040503050406030204" pitchFamily="18" charset="0"/>
              <a:ea typeface="Cambria" panose="02040503050406030204" pitchFamily="18" charset="0"/>
            </a:endParaRPr>
          </a:p>
        </p:txBody>
      </p:sp>
      <p:cxnSp>
        <p:nvCxnSpPr>
          <p:cNvPr id="15" name="Conector: angular 14">
            <a:extLst>
              <a:ext uri="{FF2B5EF4-FFF2-40B4-BE49-F238E27FC236}">
                <a16:creationId xmlns:a16="http://schemas.microsoft.com/office/drawing/2014/main" id="{B5845D1C-1551-4D75-95D4-3CAD1AD8B6BF}"/>
              </a:ext>
            </a:extLst>
          </p:cNvPr>
          <p:cNvCxnSpPr/>
          <p:nvPr/>
        </p:nvCxnSpPr>
        <p:spPr>
          <a:xfrm rot="5400000">
            <a:off x="1265347" y="2946904"/>
            <a:ext cx="836023" cy="372198"/>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7" name="Conector: angular 16">
            <a:extLst>
              <a:ext uri="{FF2B5EF4-FFF2-40B4-BE49-F238E27FC236}">
                <a16:creationId xmlns:a16="http://schemas.microsoft.com/office/drawing/2014/main" id="{6609132A-F6C6-4B51-BDC3-04ECC765CF05}"/>
              </a:ext>
            </a:extLst>
          </p:cNvPr>
          <p:cNvCxnSpPr/>
          <p:nvPr/>
        </p:nvCxnSpPr>
        <p:spPr>
          <a:xfrm rot="16200000" flipH="1">
            <a:off x="2865782" y="2930529"/>
            <a:ext cx="836024" cy="404948"/>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8" name="Conector: angular 17">
            <a:extLst>
              <a:ext uri="{FF2B5EF4-FFF2-40B4-BE49-F238E27FC236}">
                <a16:creationId xmlns:a16="http://schemas.microsoft.com/office/drawing/2014/main" id="{EB9505EF-5D64-40F9-B6BC-5EAE246A9709}"/>
              </a:ext>
            </a:extLst>
          </p:cNvPr>
          <p:cNvCxnSpPr/>
          <p:nvPr/>
        </p:nvCxnSpPr>
        <p:spPr>
          <a:xfrm rot="5400000">
            <a:off x="4923181" y="2946903"/>
            <a:ext cx="836023" cy="372198"/>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Conector: angular 18">
            <a:extLst>
              <a:ext uri="{FF2B5EF4-FFF2-40B4-BE49-F238E27FC236}">
                <a16:creationId xmlns:a16="http://schemas.microsoft.com/office/drawing/2014/main" id="{8F30AA74-AC8E-43DE-AF79-8FCBEC352E5D}"/>
              </a:ext>
            </a:extLst>
          </p:cNvPr>
          <p:cNvCxnSpPr/>
          <p:nvPr/>
        </p:nvCxnSpPr>
        <p:spPr>
          <a:xfrm rot="16200000" flipH="1">
            <a:off x="6499718" y="2930528"/>
            <a:ext cx="836024" cy="404948"/>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0" name="Conector: angular 19">
            <a:extLst>
              <a:ext uri="{FF2B5EF4-FFF2-40B4-BE49-F238E27FC236}">
                <a16:creationId xmlns:a16="http://schemas.microsoft.com/office/drawing/2014/main" id="{EA31630F-8140-4464-BB42-16A0D73DE8E0}"/>
              </a:ext>
            </a:extLst>
          </p:cNvPr>
          <p:cNvCxnSpPr/>
          <p:nvPr/>
        </p:nvCxnSpPr>
        <p:spPr>
          <a:xfrm rot="5400000">
            <a:off x="8506576" y="2946904"/>
            <a:ext cx="836023" cy="372198"/>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1" name="Conector: angular 20">
            <a:extLst>
              <a:ext uri="{FF2B5EF4-FFF2-40B4-BE49-F238E27FC236}">
                <a16:creationId xmlns:a16="http://schemas.microsoft.com/office/drawing/2014/main" id="{919CE440-68CB-4482-BFF8-FBEEF189B57C}"/>
              </a:ext>
            </a:extLst>
          </p:cNvPr>
          <p:cNvCxnSpPr/>
          <p:nvPr/>
        </p:nvCxnSpPr>
        <p:spPr>
          <a:xfrm rot="16200000" flipH="1">
            <a:off x="9931180" y="2930528"/>
            <a:ext cx="836024" cy="404948"/>
          </a:xfrm>
          <a:prstGeom prst="bentConnector3">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3074" name="Picture 2" descr="Los viajes de Cristóbal Colón">
            <a:extLst>
              <a:ext uri="{FF2B5EF4-FFF2-40B4-BE49-F238E27FC236}">
                <a16:creationId xmlns:a16="http://schemas.microsoft.com/office/drawing/2014/main" id="{F1D45510-290A-43A2-B3F5-CEC6DF50E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4" y="1500414"/>
            <a:ext cx="1090130" cy="13537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iografia de Hernán Cortés">
            <a:extLst>
              <a:ext uri="{FF2B5EF4-FFF2-40B4-BE49-F238E27FC236}">
                <a16:creationId xmlns:a16="http://schemas.microsoft.com/office/drawing/2014/main" id="{84EB8689-AA33-4B82-83A1-708BD105F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700" y="1487891"/>
            <a:ext cx="1218313" cy="13662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iografia de Francisco Pizarro">
            <a:extLst>
              <a:ext uri="{FF2B5EF4-FFF2-40B4-BE49-F238E27FC236}">
                <a16:creationId xmlns:a16="http://schemas.microsoft.com/office/drawing/2014/main" id="{6B993E2B-19C8-4E1D-A675-2990373AF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518" y="1500414"/>
            <a:ext cx="1534224" cy="13537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ego de Almagro - Wikipedia, la enciclopedia libre">
            <a:extLst>
              <a:ext uri="{FF2B5EF4-FFF2-40B4-BE49-F238E27FC236}">
                <a16:creationId xmlns:a16="http://schemas.microsoft.com/office/drawing/2014/main" id="{50717453-6A6F-40A5-AC81-F35252C1CE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4815" y="1487891"/>
            <a:ext cx="1211743" cy="131629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edro de Valdivia - Wikipedia, la enciclopedia libre">
            <a:extLst>
              <a:ext uri="{FF2B5EF4-FFF2-40B4-BE49-F238E27FC236}">
                <a16:creationId xmlns:a16="http://schemas.microsoft.com/office/drawing/2014/main" id="{4DAEC597-AB93-4124-A124-01F060C51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0008" y="1475412"/>
            <a:ext cx="1034415" cy="1328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artolomé Colón, primer adelantado de las Indias – Alerta Digital">
            <a:extLst>
              <a:ext uri="{FF2B5EF4-FFF2-40B4-BE49-F238E27FC236}">
                <a16:creationId xmlns:a16="http://schemas.microsoft.com/office/drawing/2014/main" id="{B265DB1E-1303-4C98-A241-CCAF8A1223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8348" y="1487891"/>
            <a:ext cx="1148781" cy="135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C5994-604F-4E24-9C3F-F4E4918B817E}"/>
              </a:ext>
            </a:extLst>
          </p:cNvPr>
          <p:cNvSpPr>
            <a:spLocks noGrp="1"/>
          </p:cNvSpPr>
          <p:nvPr>
            <p:ph type="title"/>
          </p:nvPr>
        </p:nvSpPr>
        <p:spPr>
          <a:xfrm>
            <a:off x="685801" y="609601"/>
            <a:ext cx="10131425" cy="927652"/>
          </a:xfrm>
        </p:spPr>
        <p:txBody>
          <a:bodyPr>
            <a:normAutofit fontScale="90000"/>
          </a:bodyPr>
          <a:lstStyle/>
          <a:p>
            <a:pPr algn="ctr"/>
            <a:r>
              <a:rPr lang="es-MX" b="1" dirty="0">
                <a:effectLst>
                  <a:outerShdw blurRad="38100" dist="38100" dir="2700000" algn="tl">
                    <a:srgbClr val="000000">
                      <a:alpha val="43137"/>
                    </a:srgbClr>
                  </a:outerShdw>
                </a:effectLst>
                <a:latin typeface="Century Gothic" panose="020B0502020202020204" pitchFamily="34" charset="0"/>
              </a:rPr>
              <a:t>LA ORGANIZACIÓN DE LA conquista de américa</a:t>
            </a:r>
            <a:endParaRPr lang="es-CL" b="1" dirty="0">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E0FE5723-C652-4AB2-96F2-935E64F94A14}"/>
              </a:ext>
            </a:extLst>
          </p:cNvPr>
          <p:cNvSpPr>
            <a:spLocks noGrp="1"/>
          </p:cNvSpPr>
          <p:nvPr>
            <p:ph idx="1"/>
          </p:nvPr>
        </p:nvSpPr>
        <p:spPr>
          <a:xfrm>
            <a:off x="752062" y="1678242"/>
            <a:ext cx="10131425" cy="927652"/>
          </a:xfrm>
        </p:spPr>
        <p:txBody>
          <a:bodyPr/>
          <a:lstStyle/>
          <a:p>
            <a:pPr marL="0" indent="0">
              <a:buNone/>
            </a:pPr>
            <a:r>
              <a:rPr lang="es-MX" dirty="0">
                <a:latin typeface="Century Gothic" panose="020B0502020202020204" pitchFamily="34" charset="0"/>
              </a:rPr>
              <a:t>Tras la ocupación española de las islas del mar caribe, los españoles se dieron cuenta que debían hacer frente a varias tareas.</a:t>
            </a:r>
            <a:endParaRPr lang="es-CL" dirty="0">
              <a:latin typeface="Century Gothic" panose="020B0502020202020204" pitchFamily="34" charset="0"/>
            </a:endParaRPr>
          </a:p>
        </p:txBody>
      </p:sp>
      <p:sp>
        <p:nvSpPr>
          <p:cNvPr id="4" name="Rectángulo 3">
            <a:extLst>
              <a:ext uri="{FF2B5EF4-FFF2-40B4-BE49-F238E27FC236}">
                <a16:creationId xmlns:a16="http://schemas.microsoft.com/office/drawing/2014/main" id="{2E3EA1DE-8188-4DB6-90C4-91049EE7C056}"/>
              </a:ext>
            </a:extLst>
          </p:cNvPr>
          <p:cNvSpPr/>
          <p:nvPr/>
        </p:nvSpPr>
        <p:spPr>
          <a:xfrm>
            <a:off x="1073426" y="2875722"/>
            <a:ext cx="2650435" cy="553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En materia</a:t>
            </a:r>
          </a:p>
          <a:p>
            <a:pPr algn="ctr"/>
            <a:r>
              <a:rPr lang="es-MX" b="1" dirty="0"/>
              <a:t>POLÍTICA</a:t>
            </a:r>
            <a:endParaRPr lang="es-CL" b="1" dirty="0"/>
          </a:p>
        </p:txBody>
      </p:sp>
      <p:sp>
        <p:nvSpPr>
          <p:cNvPr id="5" name="Rectángulo 4">
            <a:extLst>
              <a:ext uri="{FF2B5EF4-FFF2-40B4-BE49-F238E27FC236}">
                <a16:creationId xmlns:a16="http://schemas.microsoft.com/office/drawing/2014/main" id="{BE0847E1-5DC1-492F-9C6B-F34E5A795C48}"/>
              </a:ext>
            </a:extLst>
          </p:cNvPr>
          <p:cNvSpPr/>
          <p:nvPr/>
        </p:nvSpPr>
        <p:spPr>
          <a:xfrm>
            <a:off x="1722783" y="3698828"/>
            <a:ext cx="2001078" cy="5532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Poblar y ocupar el territorio</a:t>
            </a:r>
            <a:endParaRPr lang="es-CL" dirty="0"/>
          </a:p>
        </p:txBody>
      </p:sp>
      <p:sp>
        <p:nvSpPr>
          <p:cNvPr id="6" name="Rectángulo 5">
            <a:extLst>
              <a:ext uri="{FF2B5EF4-FFF2-40B4-BE49-F238E27FC236}">
                <a16:creationId xmlns:a16="http://schemas.microsoft.com/office/drawing/2014/main" id="{04805063-BE24-488A-ABE7-4D0901D352FA}"/>
              </a:ext>
            </a:extLst>
          </p:cNvPr>
          <p:cNvSpPr/>
          <p:nvPr/>
        </p:nvSpPr>
        <p:spPr>
          <a:xfrm>
            <a:off x="1722783" y="4381314"/>
            <a:ext cx="2001078" cy="7984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Asegurar la soberanía de la Corona Española</a:t>
            </a:r>
            <a:endParaRPr lang="es-CL" dirty="0"/>
          </a:p>
        </p:txBody>
      </p:sp>
      <p:sp>
        <p:nvSpPr>
          <p:cNvPr id="7" name="Rectángulo 6">
            <a:extLst>
              <a:ext uri="{FF2B5EF4-FFF2-40B4-BE49-F238E27FC236}">
                <a16:creationId xmlns:a16="http://schemas.microsoft.com/office/drawing/2014/main" id="{44DB58E6-CE82-425D-8571-6A446D72FDC3}"/>
              </a:ext>
            </a:extLst>
          </p:cNvPr>
          <p:cNvSpPr/>
          <p:nvPr/>
        </p:nvSpPr>
        <p:spPr>
          <a:xfrm>
            <a:off x="1722783" y="5317062"/>
            <a:ext cx="2001078" cy="798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MX" dirty="0"/>
              <a:t>Reconocer y explorar nuevos territorios</a:t>
            </a:r>
            <a:endParaRPr lang="es-CL" dirty="0"/>
          </a:p>
        </p:txBody>
      </p:sp>
      <p:sp>
        <p:nvSpPr>
          <p:cNvPr id="8" name="Rectángulo 7">
            <a:extLst>
              <a:ext uri="{FF2B5EF4-FFF2-40B4-BE49-F238E27FC236}">
                <a16:creationId xmlns:a16="http://schemas.microsoft.com/office/drawing/2014/main" id="{E00B9472-8438-4671-8602-3BE959A51F41}"/>
              </a:ext>
            </a:extLst>
          </p:cNvPr>
          <p:cNvSpPr/>
          <p:nvPr/>
        </p:nvSpPr>
        <p:spPr>
          <a:xfrm>
            <a:off x="4426295" y="2875722"/>
            <a:ext cx="2650435" cy="553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En materia</a:t>
            </a:r>
          </a:p>
          <a:p>
            <a:pPr algn="ctr"/>
            <a:r>
              <a:rPr lang="es-MX" b="1" dirty="0"/>
              <a:t>ECONÓMICA</a:t>
            </a:r>
            <a:endParaRPr lang="es-CL" b="1" dirty="0"/>
          </a:p>
        </p:txBody>
      </p:sp>
      <p:sp>
        <p:nvSpPr>
          <p:cNvPr id="10" name="Rectángulo 9">
            <a:extLst>
              <a:ext uri="{FF2B5EF4-FFF2-40B4-BE49-F238E27FC236}">
                <a16:creationId xmlns:a16="http://schemas.microsoft.com/office/drawing/2014/main" id="{2821930E-8ECC-495A-BF3F-D3A4EA02F456}"/>
              </a:ext>
            </a:extLst>
          </p:cNvPr>
          <p:cNvSpPr/>
          <p:nvPr/>
        </p:nvSpPr>
        <p:spPr>
          <a:xfrm>
            <a:off x="5075652" y="3698828"/>
            <a:ext cx="2001078" cy="79844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Obtener la mayor cantidad de oro y plata</a:t>
            </a:r>
            <a:endParaRPr lang="es-CL" dirty="0"/>
          </a:p>
        </p:txBody>
      </p:sp>
      <p:sp>
        <p:nvSpPr>
          <p:cNvPr id="11" name="Rectángulo 10">
            <a:extLst>
              <a:ext uri="{FF2B5EF4-FFF2-40B4-BE49-F238E27FC236}">
                <a16:creationId xmlns:a16="http://schemas.microsoft.com/office/drawing/2014/main" id="{028A2D0B-A81E-4903-8CC4-9CA0172BF9F7}"/>
              </a:ext>
            </a:extLst>
          </p:cNvPr>
          <p:cNvSpPr/>
          <p:nvPr/>
        </p:nvSpPr>
        <p:spPr>
          <a:xfrm>
            <a:off x="5075652" y="4629420"/>
            <a:ext cx="2001078" cy="55327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Financiar la conquista</a:t>
            </a:r>
            <a:endParaRPr lang="es-CL" dirty="0"/>
          </a:p>
        </p:txBody>
      </p:sp>
      <p:sp>
        <p:nvSpPr>
          <p:cNvPr id="12" name="Rectángulo 11">
            <a:extLst>
              <a:ext uri="{FF2B5EF4-FFF2-40B4-BE49-F238E27FC236}">
                <a16:creationId xmlns:a16="http://schemas.microsoft.com/office/drawing/2014/main" id="{5E2F3EFA-99BE-4910-A92C-2FA5859F847E}"/>
              </a:ext>
            </a:extLst>
          </p:cNvPr>
          <p:cNvSpPr/>
          <p:nvPr/>
        </p:nvSpPr>
        <p:spPr>
          <a:xfrm>
            <a:off x="5075652" y="5322944"/>
            <a:ext cx="2001078" cy="135615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MX" dirty="0"/>
              <a:t>Organizar sistemas de trabajo para impulsar la producción en los nuevos territorios</a:t>
            </a:r>
            <a:endParaRPr lang="es-CL" dirty="0"/>
          </a:p>
        </p:txBody>
      </p:sp>
      <p:sp>
        <p:nvSpPr>
          <p:cNvPr id="13" name="Rectángulo 12">
            <a:extLst>
              <a:ext uri="{FF2B5EF4-FFF2-40B4-BE49-F238E27FC236}">
                <a16:creationId xmlns:a16="http://schemas.microsoft.com/office/drawing/2014/main" id="{7B7E5D35-534B-432B-B2FC-5A7EAEB5CF2A}"/>
              </a:ext>
            </a:extLst>
          </p:cNvPr>
          <p:cNvSpPr/>
          <p:nvPr/>
        </p:nvSpPr>
        <p:spPr>
          <a:xfrm>
            <a:off x="7779164" y="2882721"/>
            <a:ext cx="2650435" cy="5532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En materia</a:t>
            </a:r>
          </a:p>
          <a:p>
            <a:pPr algn="ctr"/>
            <a:r>
              <a:rPr lang="es-MX" b="1" dirty="0"/>
              <a:t>RELIGIOSA</a:t>
            </a:r>
            <a:endParaRPr lang="es-CL" b="1" dirty="0"/>
          </a:p>
        </p:txBody>
      </p:sp>
      <p:sp>
        <p:nvSpPr>
          <p:cNvPr id="14" name="Rectángulo 13">
            <a:extLst>
              <a:ext uri="{FF2B5EF4-FFF2-40B4-BE49-F238E27FC236}">
                <a16:creationId xmlns:a16="http://schemas.microsoft.com/office/drawing/2014/main" id="{7E1D037F-13CC-4BFD-A037-7F9A946E9397}"/>
              </a:ext>
            </a:extLst>
          </p:cNvPr>
          <p:cNvSpPr/>
          <p:nvPr/>
        </p:nvSpPr>
        <p:spPr>
          <a:xfrm>
            <a:off x="8428521" y="3674528"/>
            <a:ext cx="2001078" cy="82274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Cumplir con las obligaciones religiosas</a:t>
            </a:r>
            <a:endParaRPr lang="es-CL" dirty="0"/>
          </a:p>
        </p:txBody>
      </p:sp>
      <p:sp>
        <p:nvSpPr>
          <p:cNvPr id="15" name="Rectángulo 14">
            <a:extLst>
              <a:ext uri="{FF2B5EF4-FFF2-40B4-BE49-F238E27FC236}">
                <a16:creationId xmlns:a16="http://schemas.microsoft.com/office/drawing/2014/main" id="{7F1253BC-968E-4135-87C4-60C2B92ED5C3}"/>
              </a:ext>
            </a:extLst>
          </p:cNvPr>
          <p:cNvSpPr/>
          <p:nvPr/>
        </p:nvSpPr>
        <p:spPr>
          <a:xfrm>
            <a:off x="8428521" y="4647828"/>
            <a:ext cx="2001078" cy="5532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Evangelizar a los indígenas </a:t>
            </a:r>
            <a:endParaRPr lang="es-CL" dirty="0"/>
          </a:p>
        </p:txBody>
      </p:sp>
      <p:sp>
        <p:nvSpPr>
          <p:cNvPr id="16" name="Rectángulo 15">
            <a:extLst>
              <a:ext uri="{FF2B5EF4-FFF2-40B4-BE49-F238E27FC236}">
                <a16:creationId xmlns:a16="http://schemas.microsoft.com/office/drawing/2014/main" id="{4E8D6271-7F88-425E-8DE0-82CFBC863CE3}"/>
              </a:ext>
            </a:extLst>
          </p:cNvPr>
          <p:cNvSpPr/>
          <p:nvPr/>
        </p:nvSpPr>
        <p:spPr>
          <a:xfrm>
            <a:off x="8428521" y="5351663"/>
            <a:ext cx="2001078" cy="89673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a:t>Promover la llegada de órdenes religiosas</a:t>
            </a:r>
            <a:endParaRPr lang="es-CL" dirty="0"/>
          </a:p>
        </p:txBody>
      </p:sp>
      <p:cxnSp>
        <p:nvCxnSpPr>
          <p:cNvPr id="18" name="Conector recto 17">
            <a:extLst>
              <a:ext uri="{FF2B5EF4-FFF2-40B4-BE49-F238E27FC236}">
                <a16:creationId xmlns:a16="http://schemas.microsoft.com/office/drawing/2014/main" id="{752E00C5-6C0C-4804-AD2A-311C942B897F}"/>
              </a:ext>
            </a:extLst>
          </p:cNvPr>
          <p:cNvCxnSpPr>
            <a:cxnSpLocks/>
          </p:cNvCxnSpPr>
          <p:nvPr/>
        </p:nvCxnSpPr>
        <p:spPr>
          <a:xfrm>
            <a:off x="1285461" y="3429000"/>
            <a:ext cx="0" cy="2287283"/>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Conector recto 19">
            <a:extLst>
              <a:ext uri="{FF2B5EF4-FFF2-40B4-BE49-F238E27FC236}">
                <a16:creationId xmlns:a16="http://schemas.microsoft.com/office/drawing/2014/main" id="{242712C1-0626-456A-B85B-CB671C271808}"/>
              </a:ext>
            </a:extLst>
          </p:cNvPr>
          <p:cNvCxnSpPr>
            <a:cxnSpLocks/>
            <a:endCxn id="7" idx="1"/>
          </p:cNvCxnSpPr>
          <p:nvPr/>
        </p:nvCxnSpPr>
        <p:spPr>
          <a:xfrm>
            <a:off x="1285461" y="5716283"/>
            <a:ext cx="4373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Conector recto 22">
            <a:extLst>
              <a:ext uri="{FF2B5EF4-FFF2-40B4-BE49-F238E27FC236}">
                <a16:creationId xmlns:a16="http://schemas.microsoft.com/office/drawing/2014/main" id="{1E1C0D3E-DE6A-4D33-8F5C-763F3C70C37A}"/>
              </a:ext>
            </a:extLst>
          </p:cNvPr>
          <p:cNvCxnSpPr>
            <a:cxnSpLocks/>
          </p:cNvCxnSpPr>
          <p:nvPr/>
        </p:nvCxnSpPr>
        <p:spPr>
          <a:xfrm>
            <a:off x="1285461" y="4776258"/>
            <a:ext cx="4373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Conector recto 23">
            <a:extLst>
              <a:ext uri="{FF2B5EF4-FFF2-40B4-BE49-F238E27FC236}">
                <a16:creationId xmlns:a16="http://schemas.microsoft.com/office/drawing/2014/main" id="{42F7F291-2C41-452B-BC6F-9813F1CFBDAB}"/>
              </a:ext>
            </a:extLst>
          </p:cNvPr>
          <p:cNvCxnSpPr>
            <a:cxnSpLocks/>
          </p:cNvCxnSpPr>
          <p:nvPr/>
        </p:nvCxnSpPr>
        <p:spPr>
          <a:xfrm>
            <a:off x="1285461" y="4023699"/>
            <a:ext cx="43732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Conector recto 24">
            <a:extLst>
              <a:ext uri="{FF2B5EF4-FFF2-40B4-BE49-F238E27FC236}">
                <a16:creationId xmlns:a16="http://schemas.microsoft.com/office/drawing/2014/main" id="{5D869D44-593C-463A-8FB0-1930D19D8BEE}"/>
              </a:ext>
            </a:extLst>
          </p:cNvPr>
          <p:cNvCxnSpPr>
            <a:cxnSpLocks/>
          </p:cNvCxnSpPr>
          <p:nvPr/>
        </p:nvCxnSpPr>
        <p:spPr>
          <a:xfrm>
            <a:off x="4635809" y="3413680"/>
            <a:ext cx="0" cy="2679505"/>
          </a:xfrm>
          <a:prstGeom prst="line">
            <a:avLst/>
          </a:prstGeom>
        </p:spPr>
        <p:style>
          <a:lnRef idx="1">
            <a:schemeClr val="accent5"/>
          </a:lnRef>
          <a:fillRef idx="0">
            <a:schemeClr val="accent5"/>
          </a:fillRef>
          <a:effectRef idx="0">
            <a:schemeClr val="accent5"/>
          </a:effectRef>
          <a:fontRef idx="minor">
            <a:schemeClr val="tx1"/>
          </a:fontRef>
        </p:style>
      </p:cxnSp>
      <p:cxnSp>
        <p:nvCxnSpPr>
          <p:cNvPr id="27" name="Conector recto 26">
            <a:extLst>
              <a:ext uri="{FF2B5EF4-FFF2-40B4-BE49-F238E27FC236}">
                <a16:creationId xmlns:a16="http://schemas.microsoft.com/office/drawing/2014/main" id="{7E070254-33DC-4ECF-9AF8-1DA976DB015E}"/>
              </a:ext>
            </a:extLst>
          </p:cNvPr>
          <p:cNvCxnSpPr>
            <a:cxnSpLocks/>
          </p:cNvCxnSpPr>
          <p:nvPr/>
        </p:nvCxnSpPr>
        <p:spPr>
          <a:xfrm>
            <a:off x="4638330" y="6093185"/>
            <a:ext cx="43732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8" name="Conector recto 27">
            <a:extLst>
              <a:ext uri="{FF2B5EF4-FFF2-40B4-BE49-F238E27FC236}">
                <a16:creationId xmlns:a16="http://schemas.microsoft.com/office/drawing/2014/main" id="{62EC06C2-0ED1-4A94-B799-421BE5F32EDA}"/>
              </a:ext>
            </a:extLst>
          </p:cNvPr>
          <p:cNvCxnSpPr>
            <a:cxnSpLocks/>
          </p:cNvCxnSpPr>
          <p:nvPr/>
        </p:nvCxnSpPr>
        <p:spPr>
          <a:xfrm>
            <a:off x="4638330" y="4946191"/>
            <a:ext cx="43732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9" name="Conector recto 28">
            <a:extLst>
              <a:ext uri="{FF2B5EF4-FFF2-40B4-BE49-F238E27FC236}">
                <a16:creationId xmlns:a16="http://schemas.microsoft.com/office/drawing/2014/main" id="{577C7333-46F9-4985-920F-1151816CB76B}"/>
              </a:ext>
            </a:extLst>
          </p:cNvPr>
          <p:cNvCxnSpPr>
            <a:cxnSpLocks/>
          </p:cNvCxnSpPr>
          <p:nvPr/>
        </p:nvCxnSpPr>
        <p:spPr>
          <a:xfrm>
            <a:off x="4638330" y="4145079"/>
            <a:ext cx="43732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0" name="Conector recto 29">
            <a:extLst>
              <a:ext uri="{FF2B5EF4-FFF2-40B4-BE49-F238E27FC236}">
                <a16:creationId xmlns:a16="http://schemas.microsoft.com/office/drawing/2014/main" id="{B504ADC1-D6B7-4DE2-A554-BAED8A6B8D91}"/>
              </a:ext>
            </a:extLst>
          </p:cNvPr>
          <p:cNvCxnSpPr>
            <a:cxnSpLocks/>
          </p:cNvCxnSpPr>
          <p:nvPr/>
        </p:nvCxnSpPr>
        <p:spPr>
          <a:xfrm>
            <a:off x="7980831" y="3429000"/>
            <a:ext cx="0" cy="2405967"/>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Conector recto 30">
            <a:extLst>
              <a:ext uri="{FF2B5EF4-FFF2-40B4-BE49-F238E27FC236}">
                <a16:creationId xmlns:a16="http://schemas.microsoft.com/office/drawing/2014/main" id="{BCEAF3AD-8751-495A-B808-102F151430EC}"/>
              </a:ext>
            </a:extLst>
          </p:cNvPr>
          <p:cNvCxnSpPr>
            <a:cxnSpLocks/>
          </p:cNvCxnSpPr>
          <p:nvPr/>
        </p:nvCxnSpPr>
        <p:spPr>
          <a:xfrm>
            <a:off x="7991199" y="4930616"/>
            <a:ext cx="43732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Conector recto 31">
            <a:extLst>
              <a:ext uri="{FF2B5EF4-FFF2-40B4-BE49-F238E27FC236}">
                <a16:creationId xmlns:a16="http://schemas.microsoft.com/office/drawing/2014/main" id="{49BBCFE9-4201-4D5C-ACF1-F32B69D855BF}"/>
              </a:ext>
            </a:extLst>
          </p:cNvPr>
          <p:cNvCxnSpPr>
            <a:cxnSpLocks/>
          </p:cNvCxnSpPr>
          <p:nvPr/>
        </p:nvCxnSpPr>
        <p:spPr>
          <a:xfrm>
            <a:off x="7980831" y="4139553"/>
            <a:ext cx="437322"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Conector recto 32">
            <a:extLst>
              <a:ext uri="{FF2B5EF4-FFF2-40B4-BE49-F238E27FC236}">
                <a16:creationId xmlns:a16="http://schemas.microsoft.com/office/drawing/2014/main" id="{F32511E2-28AA-42B1-B395-EF3A2324BB12}"/>
              </a:ext>
            </a:extLst>
          </p:cNvPr>
          <p:cNvCxnSpPr>
            <a:cxnSpLocks/>
          </p:cNvCxnSpPr>
          <p:nvPr/>
        </p:nvCxnSpPr>
        <p:spPr>
          <a:xfrm>
            <a:off x="7980831" y="5834967"/>
            <a:ext cx="437322"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386734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ristóbal Colón y las capitulaciones de Santa Fe">
            <a:extLst>
              <a:ext uri="{FF2B5EF4-FFF2-40B4-BE49-F238E27FC236}">
                <a16:creationId xmlns:a16="http://schemas.microsoft.com/office/drawing/2014/main" id="{63AB7DAD-0BCE-481A-99C6-1A725673E7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4374" y="1584198"/>
            <a:ext cx="6127783" cy="402922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Pergamino: vertical 1">
            <a:extLst>
              <a:ext uri="{FF2B5EF4-FFF2-40B4-BE49-F238E27FC236}">
                <a16:creationId xmlns:a16="http://schemas.microsoft.com/office/drawing/2014/main" id="{FCC6EC34-0007-4BC5-940E-5D4410605170}"/>
              </a:ext>
            </a:extLst>
          </p:cNvPr>
          <p:cNvSpPr/>
          <p:nvPr/>
        </p:nvSpPr>
        <p:spPr>
          <a:xfrm>
            <a:off x="273018" y="450575"/>
            <a:ext cx="5406887" cy="6082748"/>
          </a:xfrm>
          <a:prstGeom prst="verticalScroll">
            <a:avLst/>
          </a:prstGeom>
          <a:solidFill>
            <a:schemeClr val="accent6">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solidFill>
                  <a:schemeClr val="bg1"/>
                </a:solidFill>
                <a:latin typeface="Cambria" panose="02040503050406030204" pitchFamily="18" charset="0"/>
                <a:ea typeface="Cambria" panose="02040503050406030204" pitchFamily="18" charset="0"/>
              </a:rPr>
              <a:t>Si bien existieron algunas excepciones, en general, la conquista fue realizada mediante la </a:t>
            </a:r>
            <a:r>
              <a:rPr lang="es-MX" b="1" dirty="0">
                <a:solidFill>
                  <a:srgbClr val="FF0000"/>
                </a:solidFill>
                <a:latin typeface="Cambria" panose="02040503050406030204" pitchFamily="18" charset="0"/>
                <a:ea typeface="Cambria" panose="02040503050406030204" pitchFamily="18" charset="0"/>
              </a:rPr>
              <a:t>iniciativa privada. </a:t>
            </a:r>
          </a:p>
          <a:p>
            <a:r>
              <a:rPr lang="es-MX" dirty="0">
                <a:solidFill>
                  <a:schemeClr val="bg1"/>
                </a:solidFill>
                <a:latin typeface="Cambria" panose="02040503050406030204" pitchFamily="18" charset="0"/>
                <a:ea typeface="Cambria" panose="02040503050406030204" pitchFamily="18" charset="0"/>
              </a:rPr>
              <a:t>El rey de España establecía con los particulares unos contratos llamados </a:t>
            </a:r>
            <a:r>
              <a:rPr lang="es-MX" b="1" dirty="0">
                <a:solidFill>
                  <a:srgbClr val="FF0000"/>
                </a:solidFill>
                <a:latin typeface="Cambria" panose="02040503050406030204" pitchFamily="18" charset="0"/>
                <a:ea typeface="Cambria" panose="02040503050406030204" pitchFamily="18" charset="0"/>
              </a:rPr>
              <a:t>capitulaciones</a:t>
            </a:r>
            <a:r>
              <a:rPr lang="es-MX" dirty="0">
                <a:latin typeface="Cambria" panose="02040503050406030204" pitchFamily="18" charset="0"/>
                <a:ea typeface="Cambria" panose="02040503050406030204" pitchFamily="18" charset="0"/>
              </a:rPr>
              <a:t>, </a:t>
            </a:r>
            <a:r>
              <a:rPr lang="es-MX" dirty="0">
                <a:solidFill>
                  <a:schemeClr val="bg1"/>
                </a:solidFill>
                <a:latin typeface="Cambria" panose="02040503050406030204" pitchFamily="18" charset="0"/>
                <a:ea typeface="Cambria" panose="02040503050406030204" pitchFamily="18" charset="0"/>
              </a:rPr>
              <a:t>que otorgaba el derecho de conquistar territorios y fundar ciudades, así como de disfrutar de las riquezas que se obtuvieran de allí. A cambio debían pagarle un </a:t>
            </a:r>
            <a:r>
              <a:rPr lang="es-MX" b="1" dirty="0">
                <a:solidFill>
                  <a:srgbClr val="FF0000"/>
                </a:solidFill>
                <a:latin typeface="Cambria" panose="02040503050406030204" pitchFamily="18" charset="0"/>
                <a:ea typeface="Cambria" panose="02040503050406030204" pitchFamily="18" charset="0"/>
              </a:rPr>
              <a:t>impuesto al rey</a:t>
            </a:r>
            <a:r>
              <a:rPr lang="es-MX" dirty="0">
                <a:latin typeface="Cambria" panose="02040503050406030204" pitchFamily="18" charset="0"/>
                <a:ea typeface="Cambria" panose="02040503050406030204" pitchFamily="18" charset="0"/>
              </a:rPr>
              <a:t>, </a:t>
            </a:r>
            <a:r>
              <a:rPr lang="es-MX" dirty="0">
                <a:solidFill>
                  <a:schemeClr val="bg1"/>
                </a:solidFill>
                <a:latin typeface="Cambria" panose="02040503050406030204" pitchFamily="18" charset="0"/>
                <a:ea typeface="Cambria" panose="02040503050406030204" pitchFamily="18" charset="0"/>
              </a:rPr>
              <a:t>que consistía en una quinta parte de lo que obtuvieran. Además, el </a:t>
            </a:r>
            <a:r>
              <a:rPr lang="es-MX" b="1" dirty="0">
                <a:solidFill>
                  <a:srgbClr val="FF0000"/>
                </a:solidFill>
                <a:latin typeface="Cambria" panose="02040503050406030204" pitchFamily="18" charset="0"/>
                <a:ea typeface="Cambria" panose="02040503050406030204" pitchFamily="18" charset="0"/>
              </a:rPr>
              <a:t>Capitán de conquista</a:t>
            </a:r>
            <a:r>
              <a:rPr lang="es-MX" dirty="0">
                <a:latin typeface="Cambria" panose="02040503050406030204" pitchFamily="18" charset="0"/>
                <a:ea typeface="Cambria" panose="02040503050406030204" pitchFamily="18" charset="0"/>
              </a:rPr>
              <a:t>, </a:t>
            </a:r>
            <a:r>
              <a:rPr lang="es-MX" dirty="0">
                <a:solidFill>
                  <a:schemeClr val="bg1"/>
                </a:solidFill>
                <a:latin typeface="Cambria" panose="02040503050406030204" pitchFamily="18" charset="0"/>
                <a:ea typeface="Cambria" panose="02040503050406030204" pitchFamily="18" charset="0"/>
              </a:rPr>
              <a:t>se comprometía a correr con los gastos de la empresa y a realizarla en tiempo fijado.</a:t>
            </a:r>
            <a:endParaRPr lang="es-CL"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1477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94F91-57A2-4ACD-9E99-7BD6D8483973}"/>
              </a:ext>
            </a:extLst>
          </p:cNvPr>
          <p:cNvSpPr>
            <a:spLocks noGrp="1"/>
          </p:cNvSpPr>
          <p:nvPr>
            <p:ph type="title"/>
          </p:nvPr>
        </p:nvSpPr>
        <p:spPr>
          <a:xfrm>
            <a:off x="1030287" y="398659"/>
            <a:ext cx="10131425" cy="1271451"/>
          </a:xfrm>
        </p:spPr>
        <p:txBody>
          <a:bodyPr/>
          <a:lstStyle/>
          <a:p>
            <a:pPr algn="ctr"/>
            <a:r>
              <a:rPr lang="es-MX" b="1" dirty="0">
                <a:effectLst>
                  <a:outerShdw blurRad="38100" dist="38100" dir="2700000" algn="tl">
                    <a:srgbClr val="000000">
                      <a:alpha val="43137"/>
                    </a:srgbClr>
                  </a:outerShdw>
                </a:effectLst>
                <a:latin typeface="Century Gothic" panose="020B0502020202020204" pitchFamily="34" charset="0"/>
              </a:rPr>
              <a:t>MÉXICO ANTES DE LA LLEGADA DE LOS ESPAÑOLES</a:t>
            </a:r>
            <a:endParaRPr lang="es-CL" b="1" dirty="0">
              <a:effectLst>
                <a:outerShdw blurRad="38100" dist="38100" dir="2700000" algn="tl">
                  <a:srgbClr val="000000">
                    <a:alpha val="43137"/>
                  </a:srgbClr>
                </a:outerShdw>
              </a:effectLst>
              <a:latin typeface="Century Gothic" panose="020B0502020202020204" pitchFamily="34" charset="0"/>
            </a:endParaRPr>
          </a:p>
        </p:txBody>
      </p:sp>
      <p:pic>
        <p:nvPicPr>
          <p:cNvPr id="2050" name="Picture 2" descr="Así era la gran Tenochtitlan, &quot;la Venecia del Nuevo Mundo&quot; hace ...">
            <a:extLst>
              <a:ext uri="{FF2B5EF4-FFF2-40B4-BE49-F238E27FC236}">
                <a16:creationId xmlns:a16="http://schemas.microsoft.com/office/drawing/2014/main" id="{A0FD39F7-47FC-43E7-882D-6FCF0B2C4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393" y="2364649"/>
            <a:ext cx="5901037" cy="3317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ángulo: esquinas diagonales redondeadas 3">
            <a:extLst>
              <a:ext uri="{FF2B5EF4-FFF2-40B4-BE49-F238E27FC236}">
                <a16:creationId xmlns:a16="http://schemas.microsoft.com/office/drawing/2014/main" id="{41243BAC-E090-4C7A-BE4A-E3E88C11D854}"/>
              </a:ext>
            </a:extLst>
          </p:cNvPr>
          <p:cNvSpPr/>
          <p:nvPr/>
        </p:nvSpPr>
        <p:spPr>
          <a:xfrm>
            <a:off x="707570" y="1922176"/>
            <a:ext cx="4395650" cy="4393474"/>
          </a:xfrm>
          <a:prstGeom prst="round2Diag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MX" dirty="0">
                <a:solidFill>
                  <a:schemeClr val="bg1"/>
                </a:solidFill>
                <a:latin typeface="Cambria" panose="02040503050406030204" pitchFamily="18" charset="0"/>
                <a:ea typeface="Cambria" panose="02040503050406030204" pitchFamily="18" charset="0"/>
              </a:rPr>
              <a:t>La actual capital de México fue una gran ciudad azteca llamada Tenochtitlan. La ciudad se encontraba en una pequeña isla del lago Texcoco. Antes de la llegada de los españoles ya era una gran ciudad. También, cultivaban la tierra en jardines flotantes llamados </a:t>
            </a:r>
            <a:r>
              <a:rPr lang="es-MX" b="1" dirty="0">
                <a:solidFill>
                  <a:srgbClr val="FF0000"/>
                </a:solidFill>
                <a:latin typeface="Cambria" panose="02040503050406030204" pitchFamily="18" charset="0"/>
                <a:ea typeface="Cambria" panose="02040503050406030204" pitchFamily="18" charset="0"/>
              </a:rPr>
              <a:t>Chinampas</a:t>
            </a:r>
            <a:r>
              <a:rPr lang="es-MX" dirty="0">
                <a:latin typeface="Cambria" panose="02040503050406030204" pitchFamily="18" charset="0"/>
                <a:ea typeface="Cambria" panose="02040503050406030204" pitchFamily="18" charset="0"/>
              </a:rPr>
              <a:t>.</a:t>
            </a:r>
          </a:p>
          <a:p>
            <a:r>
              <a:rPr lang="es-MX" dirty="0">
                <a:solidFill>
                  <a:schemeClr val="bg1"/>
                </a:solidFill>
                <a:latin typeface="Cambria" panose="02040503050406030204" pitchFamily="18" charset="0"/>
                <a:ea typeface="Cambria" panose="02040503050406030204" pitchFamily="18" charset="0"/>
              </a:rPr>
              <a:t>Era una ciudad muy organizada; había mucho </a:t>
            </a:r>
            <a:r>
              <a:rPr lang="es-MX" b="1" dirty="0">
                <a:solidFill>
                  <a:srgbClr val="FF0000"/>
                </a:solidFill>
                <a:latin typeface="Cambria" panose="02040503050406030204" pitchFamily="18" charset="0"/>
                <a:ea typeface="Cambria" panose="02040503050406030204" pitchFamily="18" charset="0"/>
              </a:rPr>
              <a:t>comercio</a:t>
            </a:r>
            <a:r>
              <a:rPr lang="es-MX" dirty="0">
                <a:latin typeface="Cambria" panose="02040503050406030204" pitchFamily="18" charset="0"/>
                <a:ea typeface="Cambria" panose="02040503050406030204" pitchFamily="18" charset="0"/>
              </a:rPr>
              <a:t> </a:t>
            </a:r>
            <a:r>
              <a:rPr lang="es-MX" dirty="0">
                <a:solidFill>
                  <a:schemeClr val="bg1"/>
                </a:solidFill>
                <a:latin typeface="Cambria" panose="02040503050406030204" pitchFamily="18" charset="0"/>
                <a:ea typeface="Cambria" panose="02040503050406030204" pitchFamily="18" charset="0"/>
              </a:rPr>
              <a:t>y las transacciones se realizaban utilizando </a:t>
            </a:r>
            <a:r>
              <a:rPr lang="es-MX" b="1" dirty="0">
                <a:solidFill>
                  <a:srgbClr val="FF0000"/>
                </a:solidFill>
                <a:latin typeface="Cambria" panose="02040503050406030204" pitchFamily="18" charset="0"/>
                <a:ea typeface="Cambria" panose="02040503050406030204" pitchFamily="18" charset="0"/>
              </a:rPr>
              <a:t>semillas de cacao o plaquitas de oro.</a:t>
            </a:r>
            <a:endParaRPr lang="es-CL" b="1" dirty="0">
              <a:solidFill>
                <a:srgbClr val="FF0000"/>
              </a:solidFill>
              <a:latin typeface="Cambria" panose="02040503050406030204" pitchFamily="18" charset="0"/>
              <a:ea typeface="Cambria" panose="02040503050406030204" pitchFamily="18" charset="0"/>
            </a:endParaRPr>
          </a:p>
          <a:p>
            <a:pPr algn="ctr"/>
            <a:endParaRPr lang="es-CL" dirty="0"/>
          </a:p>
        </p:txBody>
      </p:sp>
    </p:spTree>
    <p:extLst>
      <p:ext uri="{BB962C8B-B14F-4D97-AF65-F5344CB8AC3E}">
        <p14:creationId xmlns:p14="http://schemas.microsoft.com/office/powerpoint/2010/main" val="118358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9BDCF-40B5-41BB-922B-124305967F32}"/>
              </a:ext>
            </a:extLst>
          </p:cNvPr>
          <p:cNvSpPr>
            <a:spLocks noGrp="1"/>
          </p:cNvSpPr>
          <p:nvPr>
            <p:ph type="title"/>
          </p:nvPr>
        </p:nvSpPr>
        <p:spPr/>
        <p:txBody>
          <a:bodyPr/>
          <a:lstStyle/>
          <a:p>
            <a:pPr algn="ctr"/>
            <a:r>
              <a:rPr lang="es-MX" b="1" dirty="0">
                <a:effectLst>
                  <a:outerShdw blurRad="38100" dist="38100" dir="2700000" algn="tl">
                    <a:srgbClr val="000000">
                      <a:alpha val="43137"/>
                    </a:srgbClr>
                  </a:outerShdw>
                </a:effectLst>
                <a:latin typeface="Century Gothic" panose="020B0502020202020204" pitchFamily="34" charset="0"/>
              </a:rPr>
              <a:t>Hernán cortés, conquistador de México</a:t>
            </a:r>
            <a:endParaRPr lang="es-CL" b="1" dirty="0">
              <a:effectLst>
                <a:outerShdw blurRad="38100" dist="38100" dir="2700000" algn="tl">
                  <a:srgbClr val="000000">
                    <a:alpha val="43137"/>
                  </a:srgbClr>
                </a:outerShdw>
              </a:effectLst>
              <a:latin typeface="Century Gothic" panose="020B0502020202020204" pitchFamily="34" charset="0"/>
            </a:endParaRPr>
          </a:p>
        </p:txBody>
      </p:sp>
      <p:pic>
        <p:nvPicPr>
          <p:cNvPr id="4098" name="Picture 2" descr="Una novela recuerda la contribución indígena a la conquista de ...">
            <a:extLst>
              <a:ext uri="{FF2B5EF4-FFF2-40B4-BE49-F238E27FC236}">
                <a16:creationId xmlns:a16="http://schemas.microsoft.com/office/drawing/2014/main" id="{698AF478-161D-4122-B402-0DD1DD3A1B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09" y="2446060"/>
            <a:ext cx="5712702" cy="3060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ángulo: esquina doblada 3">
            <a:extLst>
              <a:ext uri="{FF2B5EF4-FFF2-40B4-BE49-F238E27FC236}">
                <a16:creationId xmlns:a16="http://schemas.microsoft.com/office/drawing/2014/main" id="{9C649EB6-8747-4346-9375-9622DA202161}"/>
              </a:ext>
            </a:extLst>
          </p:cNvPr>
          <p:cNvSpPr/>
          <p:nvPr/>
        </p:nvSpPr>
        <p:spPr>
          <a:xfrm>
            <a:off x="7023652" y="1656523"/>
            <a:ext cx="4257399" cy="4889242"/>
          </a:xfrm>
          <a:prstGeom prst="foldedCorner">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rtlCol="0" anchor="ctr"/>
          <a:lstStyle/>
          <a:p>
            <a:r>
              <a:rPr lang="es-MX" dirty="0">
                <a:solidFill>
                  <a:schemeClr val="bg1"/>
                </a:solidFill>
                <a:latin typeface="Cambria" panose="02040503050406030204" pitchFamily="18" charset="0"/>
                <a:ea typeface="Cambria" panose="02040503050406030204" pitchFamily="18" charset="0"/>
              </a:rPr>
              <a:t>el año 1519, el militar español Hernán Cortes se embarco desde cuba a México. Allí se enfrento con los aztecas y en un par de años tuvo la capacidad de derrotar a un gigantesco imperio y apoderarse de la ciudad de Tenochtitlan. </a:t>
            </a:r>
          </a:p>
          <a:p>
            <a:r>
              <a:rPr lang="es-MX" dirty="0">
                <a:solidFill>
                  <a:schemeClr val="bg1"/>
                </a:solidFill>
                <a:latin typeface="Cambria" panose="02040503050406030204" pitchFamily="18" charset="0"/>
                <a:ea typeface="Cambria" panose="02040503050406030204" pitchFamily="18" charset="0"/>
              </a:rPr>
              <a:t>Conquistando el imperio azteca, Cortes fundo el primer cabildo en América e hizo que lo nombraran Capital General, en poco tiempo obtuvo riqueza y fama. La estrategia militar para conquistar el imperio consistió en hacer alianza con los enemigos de los aztecas, con lo que logro así reunir un ejercito de 400 españoles y mas de 6000 indígenas. </a:t>
            </a:r>
            <a:endParaRPr lang="es-CL" dirty="0">
              <a:solidFill>
                <a:schemeClr val="bg1"/>
              </a:solidFill>
              <a:latin typeface="Cambria" panose="02040503050406030204" pitchFamily="18" charset="0"/>
              <a:ea typeface="Cambria" panose="02040503050406030204" pitchFamily="18" charset="0"/>
            </a:endParaRPr>
          </a:p>
        </p:txBody>
      </p:sp>
      <p:pic>
        <p:nvPicPr>
          <p:cNvPr id="3074" name="Picture 2" descr="México - Wikipedia, la enciclopedia libre">
            <a:extLst>
              <a:ext uri="{FF2B5EF4-FFF2-40B4-BE49-F238E27FC236}">
                <a16:creationId xmlns:a16="http://schemas.microsoft.com/office/drawing/2014/main" id="{1642D03D-3E65-4424-9E2B-84DBC2F9A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65211">
            <a:off x="10341169" y="451853"/>
            <a:ext cx="1415939" cy="809445"/>
          </a:xfrm>
          <a:prstGeom prst="rect">
            <a:avLst/>
          </a:prstGeom>
          <a:noFill/>
          <a:extLst>
            <a:ext uri="{909E8E84-426E-40DD-AFC4-6F175D3DCCD1}">
              <a14:hiddenFill xmlns:a14="http://schemas.microsoft.com/office/drawing/2010/main">
                <a:solidFill>
                  <a:srgbClr val="FFFFFF"/>
                </a:solidFill>
              </a14:hiddenFill>
            </a:ext>
          </a:extLst>
        </p:spPr>
      </p:pic>
      <p:pic>
        <p:nvPicPr>
          <p:cNvPr id="9" name="Sonido grabado">
            <a:hlinkClick r:id="" action="ppaction://media"/>
            <a:extLst>
              <a:ext uri="{FF2B5EF4-FFF2-40B4-BE49-F238E27FC236}">
                <a16:creationId xmlns:a16="http://schemas.microsoft.com/office/drawing/2014/main" id="{30BF4D59-9AEE-4D3D-B473-2EEC186CC1A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5801" y="1337733"/>
            <a:ext cx="609600" cy="609600"/>
          </a:xfrm>
          <a:prstGeom prst="rect">
            <a:avLst/>
          </a:prstGeom>
        </p:spPr>
      </p:pic>
    </p:spTree>
    <p:extLst>
      <p:ext uri="{BB962C8B-B14F-4D97-AF65-F5344CB8AC3E}">
        <p14:creationId xmlns:p14="http://schemas.microsoft.com/office/powerpoint/2010/main" val="29620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rnán Cortés: barra de oro era tesoro de Moctezuma, gobernante ...">
            <a:extLst>
              <a:ext uri="{FF2B5EF4-FFF2-40B4-BE49-F238E27FC236}">
                <a16:creationId xmlns:a16="http://schemas.microsoft.com/office/drawing/2014/main" id="{6779054A-D0F7-4992-8B3C-FB14947F9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03392"/>
            <a:ext cx="5124450" cy="2990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Doble onda 1">
            <a:extLst>
              <a:ext uri="{FF2B5EF4-FFF2-40B4-BE49-F238E27FC236}">
                <a16:creationId xmlns:a16="http://schemas.microsoft.com/office/drawing/2014/main" id="{37D5F49D-28F9-4F1F-AB17-71BAA7A3DCF8}"/>
              </a:ext>
            </a:extLst>
          </p:cNvPr>
          <p:cNvSpPr/>
          <p:nvPr/>
        </p:nvSpPr>
        <p:spPr>
          <a:xfrm>
            <a:off x="470877" y="1414670"/>
            <a:ext cx="5217382" cy="4028660"/>
          </a:xfrm>
          <a:prstGeom prst="doubleWave">
            <a:avLst/>
          </a:prstGeom>
          <a:solidFill>
            <a:schemeClr val="accent5">
              <a:lumMod val="40000"/>
              <a:lumOff val="60000"/>
            </a:schemeClr>
          </a:solidFill>
          <a:effectLst>
            <a:glow rad="63500">
              <a:schemeClr val="accent5">
                <a:satMod val="175000"/>
                <a:alpha val="40000"/>
              </a:schemeClr>
            </a:glow>
            <a:outerShdw blurRad="63500" dist="38100" dir="5400000" rotWithShape="0">
              <a:srgbClr val="000000">
                <a:alpha val="6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r>
              <a:rPr lang="es-MX" dirty="0">
                <a:solidFill>
                  <a:schemeClr val="bg1"/>
                </a:solidFill>
                <a:latin typeface="Cambria" panose="02040503050406030204" pitchFamily="18" charset="0"/>
                <a:ea typeface="Cambria" panose="02040503050406030204" pitchFamily="18" charset="0"/>
              </a:rPr>
              <a:t>Tras la muerte de </a:t>
            </a:r>
            <a:r>
              <a:rPr lang="es-MX" b="1" dirty="0">
                <a:solidFill>
                  <a:srgbClr val="FF0000"/>
                </a:solidFill>
                <a:latin typeface="Cambria" panose="02040503050406030204" pitchFamily="18" charset="0"/>
                <a:ea typeface="Cambria" panose="02040503050406030204" pitchFamily="18" charset="0"/>
              </a:rPr>
              <a:t>Moctezuma</a:t>
            </a:r>
            <a:r>
              <a:rPr lang="es-MX" dirty="0">
                <a:solidFill>
                  <a:schemeClr val="bg1"/>
                </a:solidFill>
                <a:latin typeface="Cambria" panose="02040503050406030204" pitchFamily="18" charset="0"/>
                <a:ea typeface="Cambria" panose="02040503050406030204" pitchFamily="18" charset="0"/>
              </a:rPr>
              <a:t>, sus sucesores, fracasaron en su intento de hacer alianza con otros pueblos, por lo que quedaron en situación de desventaja.</a:t>
            </a:r>
          </a:p>
          <a:p>
            <a:r>
              <a:rPr lang="es-MX" dirty="0">
                <a:solidFill>
                  <a:schemeClr val="bg1"/>
                </a:solidFill>
                <a:latin typeface="Cambria" panose="02040503050406030204" pitchFamily="18" charset="0"/>
                <a:ea typeface="Cambria" panose="02040503050406030204" pitchFamily="18" charset="0"/>
              </a:rPr>
              <a:t>En abril de 1521 se reinicia la guerra hasta la captura del ultimo emperador azteca, CUAUHTÉMOC. Los españoles entonces se apoderaron de la capital e iniciaron la organización de los territorios, creando en México el </a:t>
            </a:r>
            <a:r>
              <a:rPr lang="es-MX" b="1" dirty="0">
                <a:solidFill>
                  <a:srgbClr val="FF0000"/>
                </a:solidFill>
                <a:latin typeface="Cambria" panose="02040503050406030204" pitchFamily="18" charset="0"/>
                <a:ea typeface="Cambria" panose="02040503050406030204" pitchFamily="18" charset="0"/>
              </a:rPr>
              <a:t>primer virreinato</a:t>
            </a:r>
            <a:r>
              <a:rPr lang="es-MX" dirty="0">
                <a:solidFill>
                  <a:schemeClr val="bg1"/>
                </a:solidFill>
                <a:latin typeface="Cambria" panose="02040503050406030204" pitchFamily="18" charset="0"/>
                <a:ea typeface="Cambria" panose="02040503050406030204" pitchFamily="18" charset="0"/>
              </a:rPr>
              <a:t>: El de </a:t>
            </a:r>
            <a:r>
              <a:rPr lang="es-MX" b="1" dirty="0">
                <a:solidFill>
                  <a:srgbClr val="FF0000"/>
                </a:solidFill>
                <a:latin typeface="Cambria" panose="02040503050406030204" pitchFamily="18" charset="0"/>
                <a:ea typeface="Cambria" panose="02040503050406030204" pitchFamily="18" charset="0"/>
              </a:rPr>
              <a:t>Nueva España</a:t>
            </a:r>
            <a:r>
              <a:rPr lang="es-MX" dirty="0">
                <a:latin typeface="Cambria" panose="02040503050406030204" pitchFamily="18" charset="0"/>
                <a:ea typeface="Cambria" panose="02040503050406030204" pitchFamily="18" charset="0"/>
              </a:rPr>
              <a:t>.</a:t>
            </a:r>
            <a:endParaRPr lang="es-CL"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3311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F223F-211E-4D90-8F13-6FC21D844010}"/>
              </a:ext>
            </a:extLst>
          </p:cNvPr>
          <p:cNvSpPr>
            <a:spLocks noGrp="1"/>
          </p:cNvSpPr>
          <p:nvPr>
            <p:ph type="title"/>
          </p:nvPr>
        </p:nvSpPr>
        <p:spPr/>
        <p:txBody>
          <a:bodyPr>
            <a:normAutofit/>
          </a:bodyPr>
          <a:lstStyle/>
          <a:p>
            <a:pPr algn="ctr"/>
            <a:r>
              <a:rPr lang="es-MX" sz="4400" b="1" dirty="0">
                <a:effectLst>
                  <a:outerShdw blurRad="38100" dist="38100" dir="2700000" algn="tl">
                    <a:srgbClr val="000000">
                      <a:alpha val="43137"/>
                    </a:srgbClr>
                  </a:outerShdw>
                </a:effectLst>
              </a:rPr>
              <a:t>Perú antes de la llegada de los españoles</a:t>
            </a:r>
            <a:endParaRPr lang="es-CL" sz="4400" b="1" dirty="0">
              <a:effectLst>
                <a:outerShdw blurRad="38100" dist="38100" dir="2700000" algn="tl">
                  <a:srgbClr val="000000">
                    <a:alpha val="43137"/>
                  </a:srgbClr>
                </a:outerShdw>
              </a:effectLst>
            </a:endParaRPr>
          </a:p>
        </p:txBody>
      </p:sp>
      <p:pic>
        <p:nvPicPr>
          <p:cNvPr id="2050" name="Picture 2" descr="Perú - Wikipedia, la enciclopedia libre">
            <a:extLst>
              <a:ext uri="{FF2B5EF4-FFF2-40B4-BE49-F238E27FC236}">
                <a16:creationId xmlns:a16="http://schemas.microsoft.com/office/drawing/2014/main" id="{DE4309C0-6CB3-40A9-9DDC-27C471F970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60818">
            <a:off x="10116758" y="727984"/>
            <a:ext cx="1624053" cy="10827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bes la historia del Tahuantinsuyo? ¡Conócela aquí! | IncaRail">
            <a:extLst>
              <a:ext uri="{FF2B5EF4-FFF2-40B4-BE49-F238E27FC236}">
                <a16:creationId xmlns:a16="http://schemas.microsoft.com/office/drawing/2014/main" id="{D117B901-7EE1-43A8-9E29-3F4B5EE815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980" y="2340848"/>
            <a:ext cx="5069577" cy="3379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ángulo: esquinas redondeadas 3">
            <a:extLst>
              <a:ext uri="{FF2B5EF4-FFF2-40B4-BE49-F238E27FC236}">
                <a16:creationId xmlns:a16="http://schemas.microsoft.com/office/drawing/2014/main" id="{328B4D92-5D3C-431B-99D7-7073F834F4A9}"/>
              </a:ext>
            </a:extLst>
          </p:cNvPr>
          <p:cNvSpPr/>
          <p:nvPr/>
        </p:nvSpPr>
        <p:spPr>
          <a:xfrm>
            <a:off x="6112704" y="2065867"/>
            <a:ext cx="4704522" cy="413843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s-MX">
                <a:solidFill>
                  <a:schemeClr val="bg1"/>
                </a:solidFill>
              </a:rPr>
              <a:t>El otro gran imperio, se ubicaba en plena cordillera de los Andes, a más de 3.000 metros de altura: el imperio inca tuvo por capital la ciudad del Cusco. Su máxima autoridad era el Sapa Inca.</a:t>
            </a:r>
          </a:p>
          <a:p>
            <a:r>
              <a:rPr lang="es-MX">
                <a:solidFill>
                  <a:schemeClr val="bg1"/>
                </a:solidFill>
              </a:rPr>
              <a:t>El pueblo inca fue capaz de organizar y administrar un vasto territorio que abarco desde Ecuador hasta el norte de Argentina y la zona central de Chile. Para poder gobernarlo, el Sapa Inca, debió dividir el imperio en Suyus, en los que gobernaba un funcionario de si absoluta confianza.</a:t>
            </a:r>
            <a:endParaRPr lang="es-CL" dirty="0">
              <a:solidFill>
                <a:schemeClr val="bg1"/>
              </a:solidFill>
            </a:endParaRPr>
          </a:p>
        </p:txBody>
      </p:sp>
      <p:pic>
        <p:nvPicPr>
          <p:cNvPr id="7" name="Sonido grabado">
            <a:hlinkClick r:id="" action="ppaction://media"/>
            <a:extLst>
              <a:ext uri="{FF2B5EF4-FFF2-40B4-BE49-F238E27FC236}">
                <a16:creationId xmlns:a16="http://schemas.microsoft.com/office/drawing/2014/main" id="{27E79023-3B00-4B6D-8670-239B2F67023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2980" y="1254612"/>
            <a:ext cx="609600" cy="609600"/>
          </a:xfrm>
          <a:prstGeom prst="rect">
            <a:avLst/>
          </a:prstGeom>
        </p:spPr>
      </p:pic>
    </p:spTree>
    <p:extLst>
      <p:ext uri="{BB962C8B-B14F-4D97-AF65-F5344CB8AC3E}">
        <p14:creationId xmlns:p14="http://schemas.microsoft.com/office/powerpoint/2010/main" val="102514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80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CFED2-FD17-4C6C-9197-6DCA42EB1A70}"/>
              </a:ext>
            </a:extLst>
          </p:cNvPr>
          <p:cNvSpPr>
            <a:spLocks noGrp="1"/>
          </p:cNvSpPr>
          <p:nvPr>
            <p:ph type="title"/>
          </p:nvPr>
        </p:nvSpPr>
        <p:spPr/>
        <p:txBody>
          <a:bodyPr/>
          <a:lstStyle/>
          <a:p>
            <a:pPr algn="ctr"/>
            <a:r>
              <a:rPr lang="es-MX" b="1" dirty="0">
                <a:effectLst>
                  <a:outerShdw blurRad="38100" dist="38100" dir="2700000" algn="tl">
                    <a:srgbClr val="000000">
                      <a:alpha val="43137"/>
                    </a:srgbClr>
                  </a:outerShdw>
                </a:effectLst>
                <a:latin typeface="Century Gothic" panose="020B0502020202020204" pitchFamily="34" charset="0"/>
              </a:rPr>
              <a:t>Francisco Pizarro, conquistador del imperio inca</a:t>
            </a:r>
            <a:endParaRPr lang="es-CL" b="1" dirty="0">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16A84BB2-F2E8-42E3-A2FB-A7A17705B99C}"/>
              </a:ext>
            </a:extLst>
          </p:cNvPr>
          <p:cNvSpPr>
            <a:spLocks noGrp="1"/>
          </p:cNvSpPr>
          <p:nvPr>
            <p:ph idx="1"/>
          </p:nvPr>
        </p:nvSpPr>
        <p:spPr>
          <a:xfrm>
            <a:off x="685802" y="2142067"/>
            <a:ext cx="6987208" cy="4444263"/>
          </a:xfrm>
        </p:spPr>
        <p:txBody>
          <a:bodyPr>
            <a:normAutofit lnSpcReduction="10000"/>
          </a:bodyPr>
          <a:lstStyle/>
          <a:p>
            <a:pPr marL="0" indent="0">
              <a:buNone/>
            </a:pPr>
            <a:r>
              <a:rPr lang="es-MX" b="1" dirty="0">
                <a:solidFill>
                  <a:schemeClr val="bg1"/>
                </a:solidFill>
                <a:latin typeface="Cambria" panose="02040503050406030204" pitchFamily="18" charset="0"/>
                <a:ea typeface="Cambria" panose="02040503050406030204" pitchFamily="18" charset="0"/>
              </a:rPr>
              <a:t>En Panamá, Francisco Pizarro escucho noticias sobre la existencia de un territorio que se ubicaba más al sur y que tenía enormes riquezas. Organizo una empresa de conquista, consiguió el apoyo de Diego de Almagro y de un socio financista, el sacerdote Hernando de Luque.</a:t>
            </a:r>
          </a:p>
          <a:p>
            <a:pPr marL="0" indent="0">
              <a:buNone/>
            </a:pPr>
            <a:r>
              <a:rPr lang="es-MX" b="1" dirty="0">
                <a:solidFill>
                  <a:schemeClr val="bg1"/>
                </a:solidFill>
                <a:latin typeface="Cambria" panose="02040503050406030204" pitchFamily="18" charset="0"/>
                <a:ea typeface="Cambria" panose="02040503050406030204" pitchFamily="18" charset="0"/>
              </a:rPr>
              <a:t>Pizarro llego a Perú en 1532, justo en la época de la guerra civil. Logro reunirse con </a:t>
            </a:r>
            <a:r>
              <a:rPr lang="es-MX" b="1" dirty="0">
                <a:solidFill>
                  <a:srgbClr val="FF0000"/>
                </a:solidFill>
                <a:latin typeface="Cambria" panose="02040503050406030204" pitchFamily="18" charset="0"/>
                <a:ea typeface="Cambria" panose="02040503050406030204" pitchFamily="18" charset="0"/>
              </a:rPr>
              <a:t>Atahualpa</a:t>
            </a:r>
            <a:r>
              <a:rPr lang="es-MX" b="1" dirty="0">
                <a:solidFill>
                  <a:schemeClr val="bg1"/>
                </a:solidFill>
                <a:latin typeface="Cambria" panose="02040503050406030204" pitchFamily="18" charset="0"/>
                <a:ea typeface="Cambria" panose="02040503050406030204" pitchFamily="18" charset="0"/>
              </a:rPr>
              <a:t> en la localidad de Cajamarca, al norte de Perú. En esta reunión, el Sapa Inca fue acusado de desobedecer al rey de España.</a:t>
            </a:r>
          </a:p>
          <a:p>
            <a:pPr marL="0" indent="0">
              <a:buNone/>
            </a:pPr>
            <a:r>
              <a:rPr lang="es-MX" b="1" dirty="0">
                <a:solidFill>
                  <a:schemeClr val="bg1"/>
                </a:solidFill>
                <a:latin typeface="Cambria" panose="02040503050406030204" pitchFamily="18" charset="0"/>
                <a:ea typeface="Cambria" panose="02040503050406030204" pitchFamily="18" charset="0"/>
              </a:rPr>
              <a:t>Las Fuerzas de Pizarro lo atacaron con armas de Fuego, caballos y espadas. Hubo una horrenda masacre, en medio de la cual el Inca fue hecho prisionero y luego de ocho meses, ejecutado. </a:t>
            </a:r>
          </a:p>
          <a:p>
            <a:pPr marL="0" indent="0">
              <a:buNone/>
            </a:pPr>
            <a:r>
              <a:rPr lang="es-MX" b="1" dirty="0">
                <a:solidFill>
                  <a:schemeClr val="bg1"/>
                </a:solidFill>
                <a:latin typeface="Cambria" panose="02040503050406030204" pitchFamily="18" charset="0"/>
                <a:ea typeface="Cambria" panose="02040503050406030204" pitchFamily="18" charset="0"/>
              </a:rPr>
              <a:t>Tras la muerte de Atahualpa, Pizarro avanzó al sur, hacia el cusco. Desde ese momento se limitó a actuar como verdadero Sapa Inca, convirtiendo a Perú en el centro de las operaciones españolas en América del sur. </a:t>
            </a:r>
            <a:endParaRPr lang="es-CL" b="1" dirty="0">
              <a:solidFill>
                <a:schemeClr val="bg1"/>
              </a:solidFill>
              <a:latin typeface="Cambria" panose="02040503050406030204" pitchFamily="18" charset="0"/>
              <a:ea typeface="Cambria" panose="02040503050406030204" pitchFamily="18" charset="0"/>
            </a:endParaRPr>
          </a:p>
        </p:txBody>
      </p:sp>
      <p:pic>
        <p:nvPicPr>
          <p:cNvPr id="4098" name="Picture 2" descr="Captura de Atahualpa - Wikipedia, la enciclopedia libre">
            <a:extLst>
              <a:ext uri="{FF2B5EF4-FFF2-40B4-BE49-F238E27FC236}">
                <a16:creationId xmlns:a16="http://schemas.microsoft.com/office/drawing/2014/main" id="{37CAD389-A68D-455B-BBEB-DADDF62B4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19995">
            <a:off x="7835804" y="2690239"/>
            <a:ext cx="4064143" cy="24686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Sonido grabado">
            <a:hlinkClick r:id="" action="ppaction://media"/>
            <a:extLst>
              <a:ext uri="{FF2B5EF4-FFF2-40B4-BE49-F238E27FC236}">
                <a16:creationId xmlns:a16="http://schemas.microsoft.com/office/drawing/2014/main" id="{660C3040-0EA5-44B7-BE24-C1DDBD6000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49217" y="1435396"/>
            <a:ext cx="609600" cy="609600"/>
          </a:xfrm>
          <a:prstGeom prst="rect">
            <a:avLst/>
          </a:prstGeom>
        </p:spPr>
      </p:pic>
    </p:spTree>
    <p:extLst>
      <p:ext uri="{BB962C8B-B14F-4D97-AF65-F5344CB8AC3E}">
        <p14:creationId xmlns:p14="http://schemas.microsoft.com/office/powerpoint/2010/main" val="20863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7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202</TotalTime>
  <Words>1205</Words>
  <Application>Microsoft Office PowerPoint</Application>
  <PresentationFormat>Panorámica</PresentationFormat>
  <Paragraphs>63</Paragraphs>
  <Slides>12</Slides>
  <Notes>0</Notes>
  <HiddenSlides>0</HiddenSlides>
  <MMClips>6</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Calibri Light</vt:lpstr>
      <vt:lpstr>Cambria</vt:lpstr>
      <vt:lpstr>Century Gothic</vt:lpstr>
      <vt:lpstr>Lucida Bright</vt:lpstr>
      <vt:lpstr>Celestial</vt:lpstr>
      <vt:lpstr>LA CONQUISTA DE AMÉRICA</vt:lpstr>
      <vt:lpstr>ACONTECIMIENTOS DEL DESCUBRIMIENTO Y CONQUISTA DE AMÉRICA</vt:lpstr>
      <vt:lpstr>LA ORGANIZACIÓN DE LA conquista de américa</vt:lpstr>
      <vt:lpstr>Presentación de PowerPoint</vt:lpstr>
      <vt:lpstr>MÉXICO ANTES DE LA LLEGADA DE LOS ESPAÑOLES</vt:lpstr>
      <vt:lpstr>Hernán cortés, conquistador de México</vt:lpstr>
      <vt:lpstr>Presentación de PowerPoint</vt:lpstr>
      <vt:lpstr>Perú antes de la llegada de los españoles</vt:lpstr>
      <vt:lpstr>Francisco Pizarro, conquistador del imperio inca</vt:lpstr>
      <vt:lpstr>Diego de Almagro y el descubrimiento de Chile</vt:lpstr>
      <vt:lpstr>Pedro de valdivia y la conquista de Chile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CONQUISTA EN AMÉRICA</dc:title>
  <dc:creator>HP Pavilion</dc:creator>
  <cp:lastModifiedBy>HP Pavilion</cp:lastModifiedBy>
  <cp:revision>24</cp:revision>
  <dcterms:created xsi:type="dcterms:W3CDTF">2020-06-23T00:51:42Z</dcterms:created>
  <dcterms:modified xsi:type="dcterms:W3CDTF">2020-06-23T14:51:09Z</dcterms:modified>
</cp:coreProperties>
</file>