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7" r:id="rId8"/>
    <p:sldId id="286" r:id="rId9"/>
    <p:sldId id="288" r:id="rId10"/>
    <p:sldId id="289" r:id="rId11"/>
    <p:sldId id="290" r:id="rId1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9" d="100"/>
          <a:sy n="79" d="100"/>
        </p:scale>
        <p:origin x="-38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xmlns="" id="{DE27F924-C698-422E-AAFD-2CDC5C54A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76C7F-79EF-4BBE-91EA-639C358656D8}" type="datetimeFigureOut">
              <a:rPr lang="en-US"/>
              <a:pPr>
                <a:defRPr/>
              </a:pPr>
              <a:t>5/10/2020</a:t>
            </a:fld>
            <a:endParaRPr lang="en-US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xmlns="" id="{6C23B530-6B77-4916-8425-3FA7E446B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xmlns="" id="{61547433-6BB8-4E73-B7FF-45B4BFC2D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1A36A-DFCB-4681-B87A-63F16327633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60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xmlns="" id="{68EB1065-7E1A-4F0A-B482-0F00E5009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60062-3D0C-402F-B5CF-DEC85274DF34}" type="datetimeFigureOut">
              <a:rPr lang="en-US"/>
              <a:pPr>
                <a:defRPr/>
              </a:pPr>
              <a:t>5/10/2020</a:t>
            </a:fld>
            <a:endParaRPr lang="en-US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xmlns="" id="{DEAA736D-AC81-4BE1-A3D2-E2A9AFFE8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xmlns="" id="{B0E88AA0-08AF-4669-AABF-CAE061DCC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F5D81-934E-4E9E-9502-221E1E5D004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0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xmlns="" id="{E40F570B-A844-405A-9091-9ED48AD6A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65C1D-7F3B-4520-8BAB-F8390BE4E102}" type="datetimeFigureOut">
              <a:rPr lang="en-US"/>
              <a:pPr>
                <a:defRPr/>
              </a:pPr>
              <a:t>5/10/2020</a:t>
            </a:fld>
            <a:endParaRPr lang="en-US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xmlns="" id="{6FA5398A-6941-4588-8190-00E042CC1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xmlns="" id="{D82C4CF8-0877-43A3-9E09-01A82B162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B7C30-E40C-4C70-AB1B-7ADAA3D5AD6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284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146800" y="1828800"/>
            <a:ext cx="5029200" cy="17526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6146800" y="3733800"/>
            <a:ext cx="5029200" cy="17526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3 Marcador de fecha">
            <a:extLst>
              <a:ext uri="{FF2B5EF4-FFF2-40B4-BE49-F238E27FC236}">
                <a16:creationId xmlns:a16="http://schemas.microsoft.com/office/drawing/2014/main" xmlns="" id="{083BF6EE-C8B3-45D2-8362-CC7672A8F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8DA-A9FF-406C-B238-6D518A24E31D}" type="datetimeFigureOut">
              <a:rPr lang="en-US"/>
              <a:pPr>
                <a:defRPr/>
              </a:pPr>
              <a:t>5/10/2020</a:t>
            </a:fld>
            <a:endParaRPr lang="en-US" dirty="0"/>
          </a:p>
        </p:txBody>
      </p:sp>
      <p:sp>
        <p:nvSpPr>
          <p:cNvPr id="7" name="4 Marcador de pie de página">
            <a:extLst>
              <a:ext uri="{FF2B5EF4-FFF2-40B4-BE49-F238E27FC236}">
                <a16:creationId xmlns:a16="http://schemas.microsoft.com/office/drawing/2014/main" xmlns="" id="{C782FCE4-39DE-4CBF-A77C-38525522B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5 Marcador de número de diapositiva">
            <a:extLst>
              <a:ext uri="{FF2B5EF4-FFF2-40B4-BE49-F238E27FC236}">
                <a16:creationId xmlns:a16="http://schemas.microsoft.com/office/drawing/2014/main" xmlns="" id="{7619CCEE-A2CA-4A0C-9C70-9B57D40DA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4BDE5-7DCC-4AA4-A521-E1E3A9B2110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1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xmlns="" id="{D326C17E-E806-4B1F-8315-B7FD1B4A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4268F-6D88-4A74-810F-AAA98E16234D}" type="datetimeFigureOut">
              <a:rPr lang="en-US"/>
              <a:pPr>
                <a:defRPr/>
              </a:pPr>
              <a:t>5/10/2020</a:t>
            </a:fld>
            <a:endParaRPr lang="en-US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xmlns="" id="{A2207464-F17F-4AF6-BDF8-A8403CDA1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xmlns="" id="{E7ECF59B-DABE-41B6-8EB4-A728A464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1A9FC-87BB-4306-8C24-EBED88865EA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2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4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xmlns="" id="{866FA629-8041-4B29-A9D8-A8D76EB09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0882B-83BA-46DC-BD24-75C8069AABC4}" type="datetimeFigureOut">
              <a:rPr lang="en-US"/>
              <a:pPr>
                <a:defRPr/>
              </a:pPr>
              <a:t>5/10/2020</a:t>
            </a:fld>
            <a:endParaRPr lang="en-US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xmlns="" id="{E17A4C2F-9607-4768-A662-F1A2FE996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xmlns="" id="{0E9AB375-FB17-4924-B173-8C469A546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0620A-9175-43C4-87CC-E0177A9301E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44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200150"/>
            <a:ext cx="5384800" cy="3394075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200150"/>
            <a:ext cx="5384800" cy="3394075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xmlns="" id="{8C46D1B6-3921-4AFB-8F4E-F656B0A3A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122E4-C2B2-4864-87B2-D0714789A196}" type="datetimeFigureOut">
              <a:rPr lang="en-US"/>
              <a:pPr>
                <a:defRPr/>
              </a:pPr>
              <a:t>5/10/2020</a:t>
            </a:fld>
            <a:endParaRPr lang="en-US" dirty="0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xmlns="" id="{F676931D-C718-4A4F-8E6A-91DE1984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xmlns="" id="{B7EE781A-D3FF-4A12-B9B9-9AD748FBF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39900-A76D-42F8-B1B3-6224C07D875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9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xmlns="" id="{71432533-F245-41AF-84D7-9658CBEAA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3766C-55D2-4D80-9286-D10723CEA9C0}" type="datetimeFigureOut">
              <a:rPr lang="en-US"/>
              <a:pPr>
                <a:defRPr/>
              </a:pPr>
              <a:t>5/10/2020</a:t>
            </a:fld>
            <a:endParaRPr lang="en-US" dirty="0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xmlns="" id="{AB54D582-0B06-4830-9849-287C60EFF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xmlns="" id="{5DFCF146-DAA3-4D13-BB38-9246A748F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64A55-0F8E-434A-BEE5-386C00C5048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2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xmlns="" id="{97608BF7-F48A-4CE5-93F2-F206A80EF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525FB-8D97-486B-BEFF-901E95A5BAC6}" type="datetimeFigureOut">
              <a:rPr lang="en-US"/>
              <a:pPr>
                <a:defRPr/>
              </a:pPr>
              <a:t>5/10/2020</a:t>
            </a:fld>
            <a:endParaRPr lang="en-US" dirty="0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xmlns="" id="{35FFFCAC-594D-4089-B4A0-7AC548A3C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xmlns="" id="{38696D16-5B98-419F-ABBB-5DA9950DE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0F435-7EC2-47A0-9D03-CD49AC4882C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2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xmlns="" id="{BAE82191-9E27-462A-9770-F88791C39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F02C1-831B-495F-8D97-5A257A732FAC}" type="datetimeFigureOut">
              <a:rPr lang="en-US"/>
              <a:pPr>
                <a:defRPr/>
              </a:pPr>
              <a:t>5/10/2020</a:t>
            </a:fld>
            <a:endParaRPr lang="en-US" dirty="0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xmlns="" id="{487650C7-1B37-47CD-B17B-FCB6EB848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xmlns="" id="{9A609345-A4E7-4DAC-85FD-BD779409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79FD8-D47A-47C2-8792-09BD64BA021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83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xmlns="" id="{FE45EF59-D32C-498A-B933-1E603F562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6615D-16A5-4A12-AC77-AC011B2A3593}" type="datetimeFigureOut">
              <a:rPr lang="en-US"/>
              <a:pPr>
                <a:defRPr/>
              </a:pPr>
              <a:t>5/10/2020</a:t>
            </a:fld>
            <a:endParaRPr lang="en-US" dirty="0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xmlns="" id="{A4B6DC07-91B7-48DE-9B02-9031B072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xmlns="" id="{9D169AED-529B-48A0-8120-696CDF39A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C31FF-F968-44F4-8811-245DF3920C4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73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xmlns="" id="{87915BA1-A7D1-4DE2-ACD9-122655056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52B5-08E9-432E-AC47-388E2B9A412D}" type="datetimeFigureOut">
              <a:rPr lang="en-US"/>
              <a:pPr>
                <a:defRPr/>
              </a:pPr>
              <a:t>5/10/2020</a:t>
            </a:fld>
            <a:endParaRPr lang="en-US" dirty="0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xmlns="" id="{C0E92427-5DE2-41DA-91E2-F8869864D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xmlns="" id="{BDD81EA4-7010-4BCB-901C-85AFF2380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61643-5B27-4481-89AA-E70F5A58C67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7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>
            <a:extLst>
              <a:ext uri="{FF2B5EF4-FFF2-40B4-BE49-F238E27FC236}">
                <a16:creationId xmlns:a16="http://schemas.microsoft.com/office/drawing/2014/main" xmlns="" id="{51B3DD01-71EC-43A4-ABD5-F9970B1F86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Haga clic para modificar el estilo de título del patrón</a:t>
            </a:r>
            <a:endParaRPr lang="es-CL" altLang="es-CL"/>
          </a:p>
        </p:txBody>
      </p:sp>
      <p:sp>
        <p:nvSpPr>
          <p:cNvPr id="2051" name="2 Marcador de texto">
            <a:extLst>
              <a:ext uri="{FF2B5EF4-FFF2-40B4-BE49-F238E27FC236}">
                <a16:creationId xmlns:a16="http://schemas.microsoft.com/office/drawing/2014/main" xmlns="" id="{2DD176E4-725D-4100-BC7D-A12E2F39D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Haga clic para modificar el estilo de texto del patrón</a:t>
            </a:r>
          </a:p>
          <a:p>
            <a:pPr lvl="1"/>
            <a:r>
              <a:rPr lang="es-ES" altLang="es-CL"/>
              <a:t>Segundo nivel</a:t>
            </a:r>
          </a:p>
          <a:p>
            <a:pPr lvl="2"/>
            <a:r>
              <a:rPr lang="es-ES" altLang="es-CL"/>
              <a:t>Tercer nivel</a:t>
            </a:r>
          </a:p>
          <a:p>
            <a:pPr lvl="3"/>
            <a:r>
              <a:rPr lang="es-ES" altLang="es-CL"/>
              <a:t>Cuarto nivel</a:t>
            </a:r>
          </a:p>
          <a:p>
            <a:pPr lvl="4"/>
            <a:r>
              <a:rPr lang="es-ES" altLang="es-CL"/>
              <a:t>Quinto nivel</a:t>
            </a:r>
            <a:endParaRPr lang="es-CL" altLang="es-CL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xmlns="" id="{0EFEAA7D-5132-4360-AC91-05D688B9A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720EA6B-932B-4747-969D-BE6B4891B28A}" type="datetimeFigureOut">
              <a:rPr lang="en-US"/>
              <a:pPr>
                <a:defRPr/>
              </a:pPr>
              <a:t>5/10/2020</a:t>
            </a:fld>
            <a:endParaRPr lang="en-US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xmlns="" id="{E003E571-80E6-4951-B276-30C1517C41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xmlns="" id="{EA87C9E6-8CC4-4334-B143-C30DBB359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A6BEC6-BB54-4D58-B1E3-D1B5A87CCA6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7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1096963" rtl="0" eaLnBrk="0" fontAlgn="base" hangingPunct="0"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96963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2pPr>
      <a:lvl3pPr algn="ctr" defTabSz="1096963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3pPr>
      <a:lvl4pPr algn="ctr" defTabSz="1096963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4pPr>
      <a:lvl5pPr algn="ctr" defTabSz="1096963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1096963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1096963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1096963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1096963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11163" indent="-411163" algn="l" defTabSz="10969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0588" indent="-342900" algn="l" defTabSz="10969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3050" algn="l" defTabSz="10969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288" indent="-273050" algn="l" defTabSz="10969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563" indent="-273050" algn="l" defTabSz="10969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ECA57C-54AE-4696-88F6-A9704FF39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2025" y="1492250"/>
            <a:ext cx="10363200" cy="1470025"/>
          </a:xfrm>
        </p:spPr>
        <p:txBody>
          <a:bodyPr rtlCol="0">
            <a:normAutofit fontScale="90000"/>
          </a:bodyPr>
          <a:lstStyle/>
          <a:p>
            <a:pPr defTabSz="1097280" eaLnBrk="1" fontAlgn="auto" hangingPunct="1">
              <a:spcAft>
                <a:spcPts val="0"/>
              </a:spcAft>
              <a:defRPr/>
            </a:pPr>
            <a:r>
              <a:rPr lang="es-CL" sz="5280" dirty="0"/>
              <a:t>Unidad I. </a:t>
            </a:r>
            <a:br>
              <a:rPr lang="es-CL" sz="5280" dirty="0"/>
            </a:br>
            <a:r>
              <a:rPr lang="es-CL" sz="5280" dirty="0"/>
              <a:t>“</a:t>
            </a:r>
            <a:r>
              <a:rPr lang="es-ES" sz="5280" b="1" dirty="0"/>
              <a:t>LA MULTIPLICACIÓN</a:t>
            </a:r>
            <a:r>
              <a:rPr lang="es-CL" sz="5280" b="1" dirty="0"/>
              <a:t>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32660A6-8522-4291-9952-7D9B0C7D7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3813" y="4171950"/>
            <a:ext cx="8534400" cy="2105025"/>
          </a:xfrm>
        </p:spPr>
        <p:txBody>
          <a:bodyPr rtlCol="0">
            <a:normAutofit fontScale="92500" lnSpcReduction="10000"/>
          </a:bodyPr>
          <a:lstStyle/>
          <a:p>
            <a:pPr defTabSz="1097280" eaLnBrk="1" fontAlgn="auto" hangingPunct="1">
              <a:spcAft>
                <a:spcPts val="0"/>
              </a:spcAft>
              <a:defRPr/>
            </a:pPr>
            <a:r>
              <a:rPr lang="es-CL" sz="3200" dirty="0">
                <a:solidFill>
                  <a:schemeClr val="tx1"/>
                </a:solidFill>
              </a:rPr>
              <a:t>Curso: 5to Básico.</a:t>
            </a:r>
          </a:p>
          <a:p>
            <a:pPr defTabSz="1097280" eaLnBrk="1" fontAlgn="auto" hangingPunct="1">
              <a:spcAft>
                <a:spcPts val="0"/>
              </a:spcAft>
              <a:defRPr/>
            </a:pPr>
            <a:r>
              <a:rPr lang="es-CL" sz="3200" dirty="0">
                <a:solidFill>
                  <a:schemeClr val="tx1"/>
                </a:solidFill>
              </a:rPr>
              <a:t>Asignatura: Matemática.</a:t>
            </a:r>
          </a:p>
          <a:p>
            <a:pPr defTabSz="1097280" eaLnBrk="1" fontAlgn="auto" hangingPunct="1">
              <a:spcAft>
                <a:spcPts val="0"/>
              </a:spcAft>
              <a:defRPr/>
            </a:pPr>
            <a:r>
              <a:rPr lang="es-CL" sz="3200" dirty="0">
                <a:solidFill>
                  <a:schemeClr val="tx1"/>
                </a:solidFill>
              </a:rPr>
              <a:t>Mes: Abril.</a:t>
            </a:r>
          </a:p>
          <a:p>
            <a:pPr defTabSz="1097280" eaLnBrk="1" fontAlgn="auto" hangingPunct="1">
              <a:spcAft>
                <a:spcPts val="0"/>
              </a:spcAft>
              <a:defRPr/>
            </a:pPr>
            <a:r>
              <a:rPr lang="es-CL" sz="3200" dirty="0">
                <a:solidFill>
                  <a:schemeClr val="tx1"/>
                </a:solidFill>
              </a:rPr>
              <a:t>Apunte N°1.</a:t>
            </a:r>
          </a:p>
          <a:p>
            <a:pPr defTabSz="1097280" eaLnBrk="1" fontAlgn="auto" hangingPunct="1">
              <a:spcAft>
                <a:spcPts val="0"/>
              </a:spcAft>
              <a:defRPr/>
            </a:pPr>
            <a:endParaRPr lang="es-CL" sz="3200" dirty="0">
              <a:solidFill>
                <a:schemeClr val="tx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B64E16B8-B26D-4AC5-8242-87C081753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0" y="7778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748F2621-2341-48D4-86CD-A4891B49B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450" y="6276975"/>
            <a:ext cx="6705600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CL" altLang="es-CL" sz="900" b="0" i="0" u="none" strike="noStrike" kern="1200" cap="none" spc="0" normalizeH="0" baseline="0" noProof="0" dirty="0">
                <a:ln>
                  <a:noFill/>
                </a:ln>
                <a:solidFill>
                  <a:srgbClr val="7E0000"/>
                </a:solidFill>
                <a:effectLst/>
                <a:uLnTx/>
                <a:uFillTx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Documento creado por Antonela Cerón Fuentes para uso exclusivo de Mi Aula.</a:t>
            </a:r>
            <a:endParaRPr kumimoji="0" lang="es-CL" alt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830DA29-8F29-4238-95A5-05F4FCB4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39484"/>
            <a:ext cx="10972800" cy="4986680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Entonces el </a:t>
            </a:r>
            <a:r>
              <a:rPr lang="es-CL" dirty="0">
                <a:solidFill>
                  <a:srgbClr val="FF0000"/>
                </a:solidFill>
              </a:rPr>
              <a:t>producto </a:t>
            </a:r>
            <a:r>
              <a:rPr lang="es-CL" dirty="0"/>
              <a:t>de los factores 12 y 4 es </a:t>
            </a:r>
            <a:r>
              <a:rPr lang="es-CL" dirty="0">
                <a:solidFill>
                  <a:srgbClr val="FF0000"/>
                </a:solidFill>
              </a:rPr>
              <a:t>48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8C5F02F2-D640-47FA-B595-9FCEA9268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016" y="1952111"/>
            <a:ext cx="4595960" cy="330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929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A1C9B09-B201-43CE-8DB9-25C57DC9E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L" dirty="0"/>
          </a:p>
          <a:p>
            <a:pPr marL="0" indent="0" algn="ctr">
              <a:buNone/>
            </a:pPr>
            <a:r>
              <a:rPr lang="es-CL" sz="6000" b="1" dirty="0"/>
              <a:t>¡AHORA TÚ!</a:t>
            </a:r>
          </a:p>
        </p:txBody>
      </p:sp>
    </p:spTree>
    <p:extLst>
      <p:ext uri="{BB962C8B-B14F-4D97-AF65-F5344CB8AC3E}">
        <p14:creationId xmlns:p14="http://schemas.microsoft.com/office/powerpoint/2010/main" val="3212387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B780766-583B-46BC-A280-9556C49B4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La multiplicación es una suma abreviada de sumandos iguales que pueden repetirse muchas veces.</a:t>
            </a:r>
          </a:p>
          <a:p>
            <a:pPr marL="0" indent="0">
              <a:buNone/>
            </a:pPr>
            <a:r>
              <a:rPr lang="es-CL" dirty="0"/>
              <a:t>Ejemplo: </a:t>
            </a:r>
            <a:r>
              <a:rPr lang="es-CL" dirty="0">
                <a:solidFill>
                  <a:srgbClr val="FF0000"/>
                </a:solidFill>
              </a:rPr>
              <a:t>5 x 4</a:t>
            </a:r>
          </a:p>
          <a:p>
            <a:pPr marL="0" indent="0">
              <a:buNone/>
            </a:pPr>
            <a:r>
              <a:rPr lang="es-CL" dirty="0"/>
              <a:t>Es lo mismo que decir: </a:t>
            </a:r>
            <a:r>
              <a:rPr lang="es-CL" dirty="0">
                <a:solidFill>
                  <a:srgbClr val="FF0000"/>
                </a:solidFill>
              </a:rPr>
              <a:t>5 veces 4</a:t>
            </a:r>
          </a:p>
          <a:p>
            <a:pPr marL="0" indent="0">
              <a:buNone/>
            </a:pPr>
            <a:r>
              <a:rPr lang="es-CL" dirty="0"/>
              <a:t>Es igual a </a:t>
            </a:r>
            <a:r>
              <a:rPr lang="es-CL" dirty="0">
                <a:solidFill>
                  <a:srgbClr val="FF0000"/>
                </a:solidFill>
              </a:rPr>
              <a:t>4 + 4 + 4 + 4 + 4</a:t>
            </a:r>
          </a:p>
        </p:txBody>
      </p:sp>
    </p:spTree>
    <p:extLst>
      <p:ext uri="{BB962C8B-B14F-4D97-AF65-F5344CB8AC3E}">
        <p14:creationId xmlns:p14="http://schemas.microsoft.com/office/powerpoint/2010/main" val="2901833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3F5352A-8B91-4DAB-AF2D-76162FBAA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41010"/>
            <a:ext cx="10972800" cy="5085154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Ejemplo: </a:t>
            </a:r>
          </a:p>
          <a:p>
            <a:pPr marL="0" indent="0" algn="ctr">
              <a:buNone/>
            </a:pPr>
            <a:r>
              <a:rPr lang="es-CL" dirty="0"/>
              <a:t>    4 x 6</a:t>
            </a:r>
          </a:p>
          <a:p>
            <a:pPr marL="0" indent="0" algn="ctr">
              <a:buNone/>
            </a:pPr>
            <a:r>
              <a:rPr lang="es-CL" dirty="0"/>
              <a:t>4 veces 6</a:t>
            </a:r>
          </a:p>
          <a:p>
            <a:pPr marL="0" indent="0" algn="ctr">
              <a:buNone/>
            </a:pPr>
            <a:r>
              <a:rPr lang="es-CL" dirty="0"/>
              <a:t>6 + 6 + 6 + 6</a:t>
            </a: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307634C3-B9C6-44F1-B71E-BC81B4864AE3}"/>
              </a:ext>
            </a:extLst>
          </p:cNvPr>
          <p:cNvGrpSpPr/>
          <p:nvPr/>
        </p:nvGrpSpPr>
        <p:grpSpPr>
          <a:xfrm>
            <a:off x="1507588" y="3946571"/>
            <a:ext cx="2110154" cy="1842868"/>
            <a:chOff x="1749083" y="3903784"/>
            <a:chExt cx="2110154" cy="1842868"/>
          </a:xfrm>
        </p:grpSpPr>
        <p:sp>
          <p:nvSpPr>
            <p:cNvPr id="4" name="Elipse 3">
              <a:extLst>
                <a:ext uri="{FF2B5EF4-FFF2-40B4-BE49-F238E27FC236}">
                  <a16:creationId xmlns:a16="http://schemas.microsoft.com/office/drawing/2014/main" xmlns="" id="{3EE60233-62C0-4741-B074-179E4D39745F}"/>
                </a:ext>
              </a:extLst>
            </p:cNvPr>
            <p:cNvSpPr/>
            <p:nvPr/>
          </p:nvSpPr>
          <p:spPr>
            <a:xfrm>
              <a:off x="1749083" y="3903784"/>
              <a:ext cx="2110154" cy="1842868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" name="Estrella: 5 puntas 4">
              <a:extLst>
                <a:ext uri="{FF2B5EF4-FFF2-40B4-BE49-F238E27FC236}">
                  <a16:creationId xmlns:a16="http://schemas.microsoft.com/office/drawing/2014/main" xmlns="" id="{BE751119-5006-42B4-8FB1-4ED5CF6255AD}"/>
                </a:ext>
              </a:extLst>
            </p:cNvPr>
            <p:cNvSpPr/>
            <p:nvPr/>
          </p:nvSpPr>
          <p:spPr>
            <a:xfrm>
              <a:off x="2474742" y="4032738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" name="Estrella: 5 puntas 5">
              <a:extLst>
                <a:ext uri="{FF2B5EF4-FFF2-40B4-BE49-F238E27FC236}">
                  <a16:creationId xmlns:a16="http://schemas.microsoft.com/office/drawing/2014/main" xmlns="" id="{B5F9E14A-DF80-4EEB-BB63-5F317CD95C92}"/>
                </a:ext>
              </a:extLst>
            </p:cNvPr>
            <p:cNvSpPr/>
            <p:nvPr/>
          </p:nvSpPr>
          <p:spPr>
            <a:xfrm>
              <a:off x="3275428" y="4675749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7" name="Estrella: 5 puntas 6">
              <a:extLst>
                <a:ext uri="{FF2B5EF4-FFF2-40B4-BE49-F238E27FC236}">
                  <a16:creationId xmlns:a16="http://schemas.microsoft.com/office/drawing/2014/main" xmlns="" id="{3142DF18-9787-4604-ACC6-4EBC9140F650}"/>
                </a:ext>
              </a:extLst>
            </p:cNvPr>
            <p:cNvSpPr/>
            <p:nvPr/>
          </p:nvSpPr>
          <p:spPr>
            <a:xfrm>
              <a:off x="2679309" y="5101883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8" name="Estrella: 5 puntas 7">
              <a:extLst>
                <a:ext uri="{FF2B5EF4-FFF2-40B4-BE49-F238E27FC236}">
                  <a16:creationId xmlns:a16="http://schemas.microsoft.com/office/drawing/2014/main" xmlns="" id="{6CE08174-8FCF-449E-929A-A7CF93F642B6}"/>
                </a:ext>
              </a:extLst>
            </p:cNvPr>
            <p:cNvSpPr/>
            <p:nvPr/>
          </p:nvSpPr>
          <p:spPr>
            <a:xfrm>
              <a:off x="2135945" y="4855699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9" name="Estrella: 5 puntas 8">
              <a:extLst>
                <a:ext uri="{FF2B5EF4-FFF2-40B4-BE49-F238E27FC236}">
                  <a16:creationId xmlns:a16="http://schemas.microsoft.com/office/drawing/2014/main" xmlns="" id="{BEC85E7C-69FB-4216-88F6-65CCC59DDFDD}"/>
                </a:ext>
              </a:extLst>
            </p:cNvPr>
            <p:cNvSpPr/>
            <p:nvPr/>
          </p:nvSpPr>
          <p:spPr>
            <a:xfrm>
              <a:off x="3014003" y="4097215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0" name="Estrella: 5 puntas 9">
              <a:extLst>
                <a:ext uri="{FF2B5EF4-FFF2-40B4-BE49-F238E27FC236}">
                  <a16:creationId xmlns:a16="http://schemas.microsoft.com/office/drawing/2014/main" xmlns="" id="{688BE8CE-3661-4B21-8F1E-954E2610BC32}"/>
                </a:ext>
              </a:extLst>
            </p:cNvPr>
            <p:cNvSpPr/>
            <p:nvPr/>
          </p:nvSpPr>
          <p:spPr>
            <a:xfrm>
              <a:off x="1976511" y="4278922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xmlns="" id="{41C89DBD-6F27-4461-931F-ED1B8D28BEEB}"/>
              </a:ext>
            </a:extLst>
          </p:cNvPr>
          <p:cNvGrpSpPr/>
          <p:nvPr/>
        </p:nvGrpSpPr>
        <p:grpSpPr>
          <a:xfrm>
            <a:off x="3799450" y="3977052"/>
            <a:ext cx="2110154" cy="1842868"/>
            <a:chOff x="1749083" y="3903784"/>
            <a:chExt cx="2110154" cy="1842868"/>
          </a:xfrm>
        </p:grpSpPr>
        <p:sp>
          <p:nvSpPr>
            <p:cNvPr id="14" name="Elipse 13">
              <a:extLst>
                <a:ext uri="{FF2B5EF4-FFF2-40B4-BE49-F238E27FC236}">
                  <a16:creationId xmlns:a16="http://schemas.microsoft.com/office/drawing/2014/main" xmlns="" id="{F05C6047-444C-4847-8296-E946CD0B04E3}"/>
                </a:ext>
              </a:extLst>
            </p:cNvPr>
            <p:cNvSpPr/>
            <p:nvPr/>
          </p:nvSpPr>
          <p:spPr>
            <a:xfrm>
              <a:off x="1749083" y="3903784"/>
              <a:ext cx="2110154" cy="1842868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5" name="Estrella: 5 puntas 14">
              <a:extLst>
                <a:ext uri="{FF2B5EF4-FFF2-40B4-BE49-F238E27FC236}">
                  <a16:creationId xmlns:a16="http://schemas.microsoft.com/office/drawing/2014/main" xmlns="" id="{787E500E-B56C-433A-9E97-D1FB88B7B780}"/>
                </a:ext>
              </a:extLst>
            </p:cNvPr>
            <p:cNvSpPr/>
            <p:nvPr/>
          </p:nvSpPr>
          <p:spPr>
            <a:xfrm>
              <a:off x="2474742" y="4032738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6" name="Estrella: 5 puntas 15">
              <a:extLst>
                <a:ext uri="{FF2B5EF4-FFF2-40B4-BE49-F238E27FC236}">
                  <a16:creationId xmlns:a16="http://schemas.microsoft.com/office/drawing/2014/main" xmlns="" id="{0996C912-D87C-4852-A52B-3EE7781580D5}"/>
                </a:ext>
              </a:extLst>
            </p:cNvPr>
            <p:cNvSpPr/>
            <p:nvPr/>
          </p:nvSpPr>
          <p:spPr>
            <a:xfrm>
              <a:off x="3275428" y="4675749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7" name="Estrella: 5 puntas 16">
              <a:extLst>
                <a:ext uri="{FF2B5EF4-FFF2-40B4-BE49-F238E27FC236}">
                  <a16:creationId xmlns:a16="http://schemas.microsoft.com/office/drawing/2014/main" xmlns="" id="{F23F9096-B26E-49E9-9AE1-6D983E1B8AEF}"/>
                </a:ext>
              </a:extLst>
            </p:cNvPr>
            <p:cNvSpPr/>
            <p:nvPr/>
          </p:nvSpPr>
          <p:spPr>
            <a:xfrm>
              <a:off x="2679309" y="5101883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8" name="Estrella: 5 puntas 17">
              <a:extLst>
                <a:ext uri="{FF2B5EF4-FFF2-40B4-BE49-F238E27FC236}">
                  <a16:creationId xmlns:a16="http://schemas.microsoft.com/office/drawing/2014/main" xmlns="" id="{E0A4DCD5-9B65-4325-BF6F-CDD023577692}"/>
                </a:ext>
              </a:extLst>
            </p:cNvPr>
            <p:cNvSpPr/>
            <p:nvPr/>
          </p:nvSpPr>
          <p:spPr>
            <a:xfrm>
              <a:off x="2135945" y="4855699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9" name="Estrella: 5 puntas 18">
              <a:extLst>
                <a:ext uri="{FF2B5EF4-FFF2-40B4-BE49-F238E27FC236}">
                  <a16:creationId xmlns:a16="http://schemas.microsoft.com/office/drawing/2014/main" xmlns="" id="{EB06F916-830F-4E3C-91DE-0C43981CC9D1}"/>
                </a:ext>
              </a:extLst>
            </p:cNvPr>
            <p:cNvSpPr/>
            <p:nvPr/>
          </p:nvSpPr>
          <p:spPr>
            <a:xfrm>
              <a:off x="3014003" y="4097215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0" name="Estrella: 5 puntas 19">
              <a:extLst>
                <a:ext uri="{FF2B5EF4-FFF2-40B4-BE49-F238E27FC236}">
                  <a16:creationId xmlns:a16="http://schemas.microsoft.com/office/drawing/2014/main" xmlns="" id="{C320B754-2D79-4976-B7FD-D9EDB03689E6}"/>
                </a:ext>
              </a:extLst>
            </p:cNvPr>
            <p:cNvSpPr/>
            <p:nvPr/>
          </p:nvSpPr>
          <p:spPr>
            <a:xfrm>
              <a:off x="1976511" y="4278922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01A9819C-19EA-449D-8135-C315D3860683}"/>
              </a:ext>
            </a:extLst>
          </p:cNvPr>
          <p:cNvGrpSpPr/>
          <p:nvPr/>
        </p:nvGrpSpPr>
        <p:grpSpPr>
          <a:xfrm>
            <a:off x="6121792" y="3977052"/>
            <a:ext cx="2110154" cy="1842868"/>
            <a:chOff x="1749083" y="3903784"/>
            <a:chExt cx="2110154" cy="1842868"/>
          </a:xfrm>
        </p:grpSpPr>
        <p:sp>
          <p:nvSpPr>
            <p:cNvPr id="22" name="Elipse 21">
              <a:extLst>
                <a:ext uri="{FF2B5EF4-FFF2-40B4-BE49-F238E27FC236}">
                  <a16:creationId xmlns:a16="http://schemas.microsoft.com/office/drawing/2014/main" xmlns="" id="{5E6C6FEE-ED87-4093-BBC2-38C665349304}"/>
                </a:ext>
              </a:extLst>
            </p:cNvPr>
            <p:cNvSpPr/>
            <p:nvPr/>
          </p:nvSpPr>
          <p:spPr>
            <a:xfrm>
              <a:off x="1749083" y="3903784"/>
              <a:ext cx="2110154" cy="1842868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3" name="Estrella: 5 puntas 22">
              <a:extLst>
                <a:ext uri="{FF2B5EF4-FFF2-40B4-BE49-F238E27FC236}">
                  <a16:creationId xmlns:a16="http://schemas.microsoft.com/office/drawing/2014/main" xmlns="" id="{60978BA0-05BA-4514-AAC3-D0DD6D9AE666}"/>
                </a:ext>
              </a:extLst>
            </p:cNvPr>
            <p:cNvSpPr/>
            <p:nvPr/>
          </p:nvSpPr>
          <p:spPr>
            <a:xfrm>
              <a:off x="2474742" y="4032738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4" name="Estrella: 5 puntas 23">
              <a:extLst>
                <a:ext uri="{FF2B5EF4-FFF2-40B4-BE49-F238E27FC236}">
                  <a16:creationId xmlns:a16="http://schemas.microsoft.com/office/drawing/2014/main" xmlns="" id="{3F17EF60-AA04-49F0-BFAC-0510FD0BB14E}"/>
                </a:ext>
              </a:extLst>
            </p:cNvPr>
            <p:cNvSpPr/>
            <p:nvPr/>
          </p:nvSpPr>
          <p:spPr>
            <a:xfrm>
              <a:off x="3275428" y="4675749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5" name="Estrella: 5 puntas 24">
              <a:extLst>
                <a:ext uri="{FF2B5EF4-FFF2-40B4-BE49-F238E27FC236}">
                  <a16:creationId xmlns:a16="http://schemas.microsoft.com/office/drawing/2014/main" xmlns="" id="{E4A63511-B7C1-45FC-9241-08A61B06D844}"/>
                </a:ext>
              </a:extLst>
            </p:cNvPr>
            <p:cNvSpPr/>
            <p:nvPr/>
          </p:nvSpPr>
          <p:spPr>
            <a:xfrm>
              <a:off x="2679309" y="5101883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6" name="Estrella: 5 puntas 25">
              <a:extLst>
                <a:ext uri="{FF2B5EF4-FFF2-40B4-BE49-F238E27FC236}">
                  <a16:creationId xmlns:a16="http://schemas.microsoft.com/office/drawing/2014/main" xmlns="" id="{1F48FA41-C2C0-4703-9419-AA726626AA13}"/>
                </a:ext>
              </a:extLst>
            </p:cNvPr>
            <p:cNvSpPr/>
            <p:nvPr/>
          </p:nvSpPr>
          <p:spPr>
            <a:xfrm>
              <a:off x="2135945" y="4855699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7" name="Estrella: 5 puntas 26">
              <a:extLst>
                <a:ext uri="{FF2B5EF4-FFF2-40B4-BE49-F238E27FC236}">
                  <a16:creationId xmlns:a16="http://schemas.microsoft.com/office/drawing/2014/main" xmlns="" id="{D0FFB4B8-76CD-4D4C-A0B8-17E36125A9C9}"/>
                </a:ext>
              </a:extLst>
            </p:cNvPr>
            <p:cNvSpPr/>
            <p:nvPr/>
          </p:nvSpPr>
          <p:spPr>
            <a:xfrm>
              <a:off x="3014003" y="4097215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8" name="Estrella: 5 puntas 27">
              <a:extLst>
                <a:ext uri="{FF2B5EF4-FFF2-40B4-BE49-F238E27FC236}">
                  <a16:creationId xmlns:a16="http://schemas.microsoft.com/office/drawing/2014/main" xmlns="" id="{EDBC89C9-9130-4CE2-A25F-80AD4DFFF306}"/>
                </a:ext>
              </a:extLst>
            </p:cNvPr>
            <p:cNvSpPr/>
            <p:nvPr/>
          </p:nvSpPr>
          <p:spPr>
            <a:xfrm>
              <a:off x="1976511" y="4278922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1438BF42-2D5D-4F52-A964-74262A62BA59}"/>
              </a:ext>
            </a:extLst>
          </p:cNvPr>
          <p:cNvGrpSpPr/>
          <p:nvPr/>
        </p:nvGrpSpPr>
        <p:grpSpPr>
          <a:xfrm>
            <a:off x="8459373" y="3933674"/>
            <a:ext cx="2110154" cy="1842868"/>
            <a:chOff x="1749083" y="3903784"/>
            <a:chExt cx="2110154" cy="1842868"/>
          </a:xfrm>
        </p:grpSpPr>
        <p:sp>
          <p:nvSpPr>
            <p:cNvPr id="30" name="Elipse 29">
              <a:extLst>
                <a:ext uri="{FF2B5EF4-FFF2-40B4-BE49-F238E27FC236}">
                  <a16:creationId xmlns:a16="http://schemas.microsoft.com/office/drawing/2014/main" xmlns="" id="{33333ACD-4DA1-42B0-B91B-D6946AEC81E7}"/>
                </a:ext>
              </a:extLst>
            </p:cNvPr>
            <p:cNvSpPr/>
            <p:nvPr/>
          </p:nvSpPr>
          <p:spPr>
            <a:xfrm>
              <a:off x="1749083" y="3903784"/>
              <a:ext cx="2110154" cy="1842868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1" name="Estrella: 5 puntas 30">
              <a:extLst>
                <a:ext uri="{FF2B5EF4-FFF2-40B4-BE49-F238E27FC236}">
                  <a16:creationId xmlns:a16="http://schemas.microsoft.com/office/drawing/2014/main" xmlns="" id="{C3EEF8AA-438B-4EE8-B77C-65E4A7923782}"/>
                </a:ext>
              </a:extLst>
            </p:cNvPr>
            <p:cNvSpPr/>
            <p:nvPr/>
          </p:nvSpPr>
          <p:spPr>
            <a:xfrm>
              <a:off x="2474742" y="4032738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2" name="Estrella: 5 puntas 31">
              <a:extLst>
                <a:ext uri="{FF2B5EF4-FFF2-40B4-BE49-F238E27FC236}">
                  <a16:creationId xmlns:a16="http://schemas.microsoft.com/office/drawing/2014/main" xmlns="" id="{8BB2CF3A-1588-4435-B060-5630A0D40A96}"/>
                </a:ext>
              </a:extLst>
            </p:cNvPr>
            <p:cNvSpPr/>
            <p:nvPr/>
          </p:nvSpPr>
          <p:spPr>
            <a:xfrm>
              <a:off x="3275428" y="4675749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3" name="Estrella: 5 puntas 32">
              <a:extLst>
                <a:ext uri="{FF2B5EF4-FFF2-40B4-BE49-F238E27FC236}">
                  <a16:creationId xmlns:a16="http://schemas.microsoft.com/office/drawing/2014/main" xmlns="" id="{E0BC42FA-156D-4D7F-A191-500EE578C10B}"/>
                </a:ext>
              </a:extLst>
            </p:cNvPr>
            <p:cNvSpPr/>
            <p:nvPr/>
          </p:nvSpPr>
          <p:spPr>
            <a:xfrm>
              <a:off x="2679309" y="5101883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Estrella: 5 puntas 33">
              <a:extLst>
                <a:ext uri="{FF2B5EF4-FFF2-40B4-BE49-F238E27FC236}">
                  <a16:creationId xmlns:a16="http://schemas.microsoft.com/office/drawing/2014/main" xmlns="" id="{48C61C9E-AF4A-40D2-972C-0883D43BE05E}"/>
                </a:ext>
              </a:extLst>
            </p:cNvPr>
            <p:cNvSpPr/>
            <p:nvPr/>
          </p:nvSpPr>
          <p:spPr>
            <a:xfrm>
              <a:off x="2135945" y="4855699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Estrella: 5 puntas 34">
              <a:extLst>
                <a:ext uri="{FF2B5EF4-FFF2-40B4-BE49-F238E27FC236}">
                  <a16:creationId xmlns:a16="http://schemas.microsoft.com/office/drawing/2014/main" xmlns="" id="{079EA10F-E36D-42D1-AC63-C13C51AE0D48}"/>
                </a:ext>
              </a:extLst>
            </p:cNvPr>
            <p:cNvSpPr/>
            <p:nvPr/>
          </p:nvSpPr>
          <p:spPr>
            <a:xfrm>
              <a:off x="3014003" y="4097215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Estrella: 5 puntas 35">
              <a:extLst>
                <a:ext uri="{FF2B5EF4-FFF2-40B4-BE49-F238E27FC236}">
                  <a16:creationId xmlns:a16="http://schemas.microsoft.com/office/drawing/2014/main" xmlns="" id="{E3C3B850-A108-4206-BF44-6584B96D7808}"/>
                </a:ext>
              </a:extLst>
            </p:cNvPr>
            <p:cNvSpPr/>
            <p:nvPr/>
          </p:nvSpPr>
          <p:spPr>
            <a:xfrm>
              <a:off x="1976511" y="4278922"/>
              <a:ext cx="436098" cy="49236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3145563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5DF9331-90E1-4214-8996-C585A4085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923" y="776763"/>
            <a:ext cx="10972800" cy="1143000"/>
          </a:xfrm>
        </p:spPr>
        <p:txBody>
          <a:bodyPr/>
          <a:lstStyle/>
          <a:p>
            <a:r>
              <a:rPr lang="es-CL" dirty="0"/>
              <a:t>Partes de la multiplicación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E3F7A19-80EA-4528-8376-0DF8AA5CB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29635"/>
            <a:ext cx="10972800" cy="4754562"/>
          </a:xfrm>
        </p:spPr>
        <p:txBody>
          <a:bodyPr/>
          <a:lstStyle/>
          <a:p>
            <a:pPr marL="0" indent="0" algn="ctr">
              <a:buNone/>
            </a:pPr>
            <a:r>
              <a:rPr lang="es-CL" sz="8000" dirty="0"/>
              <a:t>3 x 5 = 15</a:t>
            </a:r>
          </a:p>
        </p:txBody>
      </p:sp>
      <p:sp>
        <p:nvSpPr>
          <p:cNvPr id="4" name="Flecha: a la derecha 3">
            <a:extLst>
              <a:ext uri="{FF2B5EF4-FFF2-40B4-BE49-F238E27FC236}">
                <a16:creationId xmlns:a16="http://schemas.microsoft.com/office/drawing/2014/main" xmlns="" id="{B901A189-F2BB-49BC-A01B-270370E6AC22}"/>
              </a:ext>
            </a:extLst>
          </p:cNvPr>
          <p:cNvSpPr/>
          <p:nvPr/>
        </p:nvSpPr>
        <p:spPr>
          <a:xfrm rot="7716931">
            <a:off x="3322169" y="3223684"/>
            <a:ext cx="1130105" cy="465131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xmlns="" id="{FCB18D32-1F45-4541-A973-20DF299315BB}"/>
              </a:ext>
            </a:extLst>
          </p:cNvPr>
          <p:cNvSpPr/>
          <p:nvPr/>
        </p:nvSpPr>
        <p:spPr>
          <a:xfrm rot="3417581">
            <a:off x="5469279" y="3248065"/>
            <a:ext cx="1130105" cy="465131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xmlns="" id="{027ACC6F-2C72-4737-90A8-8A9C07FE2E43}"/>
              </a:ext>
            </a:extLst>
          </p:cNvPr>
          <p:cNvSpPr/>
          <p:nvPr/>
        </p:nvSpPr>
        <p:spPr>
          <a:xfrm rot="3417581">
            <a:off x="7436938" y="3286752"/>
            <a:ext cx="1130105" cy="465131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E7153B34-3093-4C3F-A304-BC2C60470BD1}"/>
              </a:ext>
            </a:extLst>
          </p:cNvPr>
          <p:cNvSpPr/>
          <p:nvPr/>
        </p:nvSpPr>
        <p:spPr>
          <a:xfrm>
            <a:off x="2383357" y="4042897"/>
            <a:ext cx="1758461" cy="668894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Factor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188788B0-4634-4240-BA4D-D9E3F156A8F7}"/>
              </a:ext>
            </a:extLst>
          </p:cNvPr>
          <p:cNvSpPr/>
          <p:nvPr/>
        </p:nvSpPr>
        <p:spPr>
          <a:xfrm>
            <a:off x="5288763" y="4042897"/>
            <a:ext cx="1758461" cy="668894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Factor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6842890C-1A87-46E1-8844-11762A804541}"/>
              </a:ext>
            </a:extLst>
          </p:cNvPr>
          <p:cNvSpPr/>
          <p:nvPr/>
        </p:nvSpPr>
        <p:spPr>
          <a:xfrm>
            <a:off x="7665752" y="4062344"/>
            <a:ext cx="1869662" cy="668894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Producto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997CA572-2D94-4D04-B519-50DB198D9823}"/>
              </a:ext>
            </a:extLst>
          </p:cNvPr>
          <p:cNvSpPr txBox="1">
            <a:spLocks/>
          </p:cNvSpPr>
          <p:nvPr/>
        </p:nvSpPr>
        <p:spPr bwMode="auto">
          <a:xfrm>
            <a:off x="468923" y="4947814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1096963" rtl="0" eaLnBrk="0" fontAlgn="base" hangingPunct="0">
              <a:spcBef>
                <a:spcPct val="0"/>
              </a:spcBef>
              <a:spcAft>
                <a:spcPct val="0"/>
              </a:spcAft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96963" rtl="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1096963" rtl="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1096963" rtl="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1096963" rtl="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1096963" rtl="0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1096963" rtl="0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1096963" rtl="0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1096963" rtl="0" fontAlgn="base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CL" sz="3600" dirty="0"/>
              <a:t>El </a:t>
            </a:r>
            <a:r>
              <a:rPr lang="es-CL" sz="3600" b="1" dirty="0">
                <a:solidFill>
                  <a:srgbClr val="FF0000"/>
                </a:solidFill>
              </a:rPr>
              <a:t>producto</a:t>
            </a:r>
            <a:r>
              <a:rPr lang="es-CL" sz="3600" dirty="0"/>
              <a:t> de la multiplicación es el </a:t>
            </a:r>
            <a:r>
              <a:rPr lang="es-CL" sz="3600" b="1" dirty="0">
                <a:solidFill>
                  <a:srgbClr val="FF0000"/>
                </a:solidFill>
              </a:rPr>
              <a:t>resultado</a:t>
            </a:r>
            <a:r>
              <a:rPr lang="es-CL" sz="3600" dirty="0"/>
              <a:t> de ella.</a:t>
            </a:r>
          </a:p>
        </p:txBody>
      </p:sp>
    </p:spTree>
    <p:extLst>
      <p:ext uri="{BB962C8B-B14F-4D97-AF65-F5344CB8AC3E}">
        <p14:creationId xmlns:p14="http://schemas.microsoft.com/office/powerpoint/2010/main" val="586721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F74AEE2-E20B-4B1D-8E70-25376E3CF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11348"/>
            <a:ext cx="10972800" cy="5014815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Multiplicación de dos dígitos en el factor.</a:t>
            </a:r>
          </a:p>
          <a:p>
            <a:pPr marL="0" indent="0">
              <a:buNone/>
            </a:pPr>
            <a:endParaRPr lang="es-CL" dirty="0"/>
          </a:p>
          <a:p>
            <a:pPr marL="0" indent="0" algn="ctr">
              <a:buNone/>
            </a:pPr>
            <a:r>
              <a:rPr lang="es-CL" sz="4800" u="sng" dirty="0"/>
              <a:t>12</a:t>
            </a:r>
            <a:r>
              <a:rPr lang="es-CL" sz="4800" dirty="0"/>
              <a:t> x 5</a:t>
            </a:r>
          </a:p>
          <a:p>
            <a:pPr marL="0" indent="0">
              <a:buNone/>
            </a:pPr>
            <a:r>
              <a:rPr lang="es-CL" sz="4800" dirty="0"/>
              <a:t>                                  60</a:t>
            </a:r>
          </a:p>
          <a:p>
            <a:pPr marL="0" indent="0" algn="ctr">
              <a:buNone/>
            </a:pPr>
            <a:r>
              <a:rPr lang="es-CL" sz="4800" dirty="0"/>
              <a:t>  ¿Cómo resolvemos esta multiplicación?</a:t>
            </a:r>
          </a:p>
        </p:txBody>
      </p:sp>
    </p:spTree>
    <p:extLst>
      <p:ext uri="{BB962C8B-B14F-4D97-AF65-F5344CB8AC3E}">
        <p14:creationId xmlns:p14="http://schemas.microsoft.com/office/powerpoint/2010/main" val="4053958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87B904C-3D96-4901-BAA6-F270F3141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39484"/>
            <a:ext cx="10972800" cy="4986680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Paso 1:</a:t>
            </a:r>
          </a:p>
          <a:p>
            <a:pPr marL="0" indent="0">
              <a:buNone/>
            </a:pPr>
            <a:r>
              <a:rPr lang="es-CL" dirty="0"/>
              <a:t>Se comienza multiplicando las unidades con las unidades.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                                         X 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9A0744F9-7D41-4951-AF25-0C9391BA2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877" y="3429000"/>
            <a:ext cx="619125" cy="6858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7EFF7CDA-1F2B-455E-9372-6F6F9985FF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5601" y="3429001"/>
            <a:ext cx="619125" cy="6858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2DC367A0-EF30-489D-BE58-19DCB2C217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1877" y="4249176"/>
            <a:ext cx="600075" cy="66675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FEA0E23E-E29A-4B95-9C3D-E54B56274E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5126" y="4249176"/>
            <a:ext cx="609600" cy="65722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C4CF33BE-A742-483E-9BE1-BF082CA337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97488" y="3425483"/>
            <a:ext cx="600075" cy="65722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A687F18E-0318-4276-B18F-7117D6940D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97487" y="4196191"/>
            <a:ext cx="600075" cy="710210"/>
          </a:xfrm>
          <a:prstGeom prst="rect">
            <a:avLst/>
          </a:prstGeom>
        </p:spPr>
      </p:pic>
      <p:sp>
        <p:nvSpPr>
          <p:cNvPr id="10" name="Flecha: en U 9">
            <a:extLst>
              <a:ext uri="{FF2B5EF4-FFF2-40B4-BE49-F238E27FC236}">
                <a16:creationId xmlns:a16="http://schemas.microsoft.com/office/drawing/2014/main" xmlns="" id="{57E5398A-7D99-4F05-99F7-7E584A72AD80}"/>
              </a:ext>
            </a:extLst>
          </p:cNvPr>
          <p:cNvSpPr/>
          <p:nvPr/>
        </p:nvSpPr>
        <p:spPr>
          <a:xfrm flipH="1">
            <a:off x="4642191" y="2850781"/>
            <a:ext cx="1453809" cy="461219"/>
          </a:xfrm>
          <a:prstGeom prst="utur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610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xmlns="" id="{9C3FAA33-2C85-4068-A5AE-38277C0F73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33825" y="1453795"/>
            <a:ext cx="4422733" cy="2260075"/>
          </a:xfrm>
          <a:prstGeom prst="rect">
            <a:avLst/>
          </a:prstGeom>
        </p:spPr>
      </p:pic>
      <p:cxnSp>
        <p:nvCxnSpPr>
          <p:cNvPr id="6" name="Conector recto 5">
            <a:extLst>
              <a:ext uri="{FF2B5EF4-FFF2-40B4-BE49-F238E27FC236}">
                <a16:creationId xmlns:a16="http://schemas.microsoft.com/office/drawing/2014/main" xmlns="" id="{A40DD10F-CE78-4999-A907-391E90DEDA88}"/>
              </a:ext>
            </a:extLst>
          </p:cNvPr>
          <p:cNvCxnSpPr>
            <a:cxnSpLocks/>
          </p:cNvCxnSpPr>
          <p:nvPr/>
        </p:nvCxnSpPr>
        <p:spPr>
          <a:xfrm>
            <a:off x="3735017" y="3713870"/>
            <a:ext cx="236098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DEE8C72C-801D-4A00-8EDC-032110D3F7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575" y="3836668"/>
            <a:ext cx="798447" cy="890072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CC0B1B9C-F1DC-4320-9226-1256E45A1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124" y="5147016"/>
            <a:ext cx="10972800" cy="1143000"/>
          </a:xfrm>
        </p:spPr>
        <p:txBody>
          <a:bodyPr/>
          <a:lstStyle/>
          <a:p>
            <a:r>
              <a:rPr lang="es-CL" sz="3200" dirty="0"/>
              <a:t>Entonces se debe multiplicar </a:t>
            </a:r>
            <a:r>
              <a:rPr lang="es-CL" sz="3200" b="1" dirty="0">
                <a:solidFill>
                  <a:srgbClr val="FF0000"/>
                </a:solidFill>
              </a:rPr>
              <a:t>4 x 2</a:t>
            </a:r>
            <a:r>
              <a:rPr lang="es-CL" sz="3200" dirty="0"/>
              <a:t>, lo que da como resultado </a:t>
            </a:r>
            <a:r>
              <a:rPr lang="es-CL" sz="3200" b="1" dirty="0">
                <a:solidFill>
                  <a:srgbClr val="FF000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441732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87B904C-3D96-4901-BAA6-F270F3141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39484"/>
            <a:ext cx="10972800" cy="4986680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Paso 2:</a:t>
            </a:r>
          </a:p>
          <a:p>
            <a:pPr marL="0" indent="0">
              <a:buNone/>
            </a:pPr>
            <a:r>
              <a:rPr lang="es-CL" dirty="0"/>
              <a:t>Luego se multiplican los siguientes factores: La unidad con la decena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                                          X 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9A0744F9-7D41-4951-AF25-0C9391BA2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877" y="3429000"/>
            <a:ext cx="619125" cy="6858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7EFF7CDA-1F2B-455E-9372-6F6F9985FF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5601" y="3429001"/>
            <a:ext cx="619125" cy="6858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2DC367A0-EF30-489D-BE58-19DCB2C217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1877" y="4249176"/>
            <a:ext cx="600075" cy="66675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FEA0E23E-E29A-4B95-9C3D-E54B56274E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5126" y="4249176"/>
            <a:ext cx="609600" cy="65722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C4CF33BE-A742-483E-9BE1-BF082CA337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97488" y="3425483"/>
            <a:ext cx="600075" cy="65722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A687F18E-0318-4276-B18F-7117D6940D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97487" y="4196191"/>
            <a:ext cx="600075" cy="710210"/>
          </a:xfrm>
          <a:prstGeom prst="rect">
            <a:avLst/>
          </a:prstGeom>
        </p:spPr>
      </p:pic>
      <p:sp>
        <p:nvSpPr>
          <p:cNvPr id="10" name="Flecha: en U 9">
            <a:extLst>
              <a:ext uri="{FF2B5EF4-FFF2-40B4-BE49-F238E27FC236}">
                <a16:creationId xmlns:a16="http://schemas.microsoft.com/office/drawing/2014/main" xmlns="" id="{57E5398A-7D99-4F05-99F7-7E584A72AD80}"/>
              </a:ext>
            </a:extLst>
          </p:cNvPr>
          <p:cNvSpPr/>
          <p:nvPr/>
        </p:nvSpPr>
        <p:spPr>
          <a:xfrm flipH="1">
            <a:off x="3798276" y="2850781"/>
            <a:ext cx="2297723" cy="461219"/>
          </a:xfrm>
          <a:prstGeom prst="utur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649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xmlns="" id="{CAF46388-CD01-4AEA-A048-02C50AA396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2343" y="1307989"/>
            <a:ext cx="3446585" cy="2692645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24FCE590-9B6D-4500-BFA0-66D1A41A0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921" y="4407011"/>
            <a:ext cx="10972800" cy="1143000"/>
          </a:xfrm>
        </p:spPr>
        <p:txBody>
          <a:bodyPr/>
          <a:lstStyle/>
          <a:p>
            <a:r>
              <a:rPr lang="es-CL" sz="3200" dirty="0"/>
              <a:t>Entonces se debe multiplicar </a:t>
            </a:r>
            <a:r>
              <a:rPr lang="es-CL" sz="3200" b="1" dirty="0">
                <a:solidFill>
                  <a:srgbClr val="FF0000"/>
                </a:solidFill>
              </a:rPr>
              <a:t>4 x 1</a:t>
            </a:r>
            <a:r>
              <a:rPr lang="es-CL" sz="3200" dirty="0"/>
              <a:t>, lo que da como resultado </a:t>
            </a:r>
            <a:r>
              <a:rPr lang="es-CL" sz="3200" b="1" dirty="0">
                <a:solidFill>
                  <a:srgbClr val="FF0000"/>
                </a:solidFill>
              </a:rPr>
              <a:t>4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14C0BE32-12F9-40F1-AD07-1DF71C1E33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5974" y="3209841"/>
            <a:ext cx="600075" cy="67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068208"/>
      </p:ext>
    </p:extLst>
  </p:cSld>
  <p:clrMapOvr>
    <a:masterClrMapping/>
  </p:clrMapOvr>
</p:sld>
</file>

<file path=ppt/theme/theme1.xml><?xml version="1.0" encoding="utf-8"?>
<a:theme xmlns:a="http://schemas.openxmlformats.org/drawingml/2006/main" name="1_mi au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i aula" id="{26986B74-AC59-4909-AE8B-AB0342CFE550}" vid="{3ED1ECA8-BBF0-4690-ACB8-283AEC5DE7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206</Words>
  <Application>Microsoft Office PowerPoint</Application>
  <PresentationFormat>Personalizado</PresentationFormat>
  <Paragraphs>38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1_mi aula</vt:lpstr>
      <vt:lpstr>Unidad I.  “LA MULTIPLICACIÓN”</vt:lpstr>
      <vt:lpstr>Presentación de PowerPoint</vt:lpstr>
      <vt:lpstr>Presentación de PowerPoint</vt:lpstr>
      <vt:lpstr>Partes de la multiplicación</vt:lpstr>
      <vt:lpstr>Presentación de PowerPoint</vt:lpstr>
      <vt:lpstr>Presentación de PowerPoint</vt:lpstr>
      <vt:lpstr>Entonces se debe multiplicar 4 x 2, lo que da como resultado 8</vt:lpstr>
      <vt:lpstr>Presentación de PowerPoint</vt:lpstr>
      <vt:lpstr>Entonces se debe multiplicar 4 x 1, lo que da como resultado 4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I.  “LA MULTIPLICACIÓN”</dc:title>
  <dc:creator>Antonela Ceron</dc:creator>
  <cp:lastModifiedBy>HP</cp:lastModifiedBy>
  <cp:revision>6</cp:revision>
  <dcterms:created xsi:type="dcterms:W3CDTF">2018-12-27T22:49:38Z</dcterms:created>
  <dcterms:modified xsi:type="dcterms:W3CDTF">2020-05-10T23:23:07Z</dcterms:modified>
</cp:coreProperties>
</file>