
<file path=[Content_Types].xml><?xml version="1.0" encoding="utf-8"?>
<Types xmlns="http://schemas.openxmlformats.org/package/2006/content-types">
  <Default Extension="bmp" ContentType="image/bmp"/>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4" r:id="rId1"/>
  </p:sldMasterIdLst>
  <p:sldIdLst>
    <p:sldId id="256" r:id="rId2"/>
    <p:sldId id="257" r:id="rId3"/>
    <p:sldId id="258" r:id="rId4"/>
    <p:sldId id="259" r:id="rId5"/>
    <p:sldId id="260" r:id="rId6"/>
    <p:sldId id="261" r:id="rId7"/>
    <p:sldId id="270" r:id="rId8"/>
    <p:sldId id="262" r:id="rId9"/>
    <p:sldId id="263" r:id="rId10"/>
    <p:sldId id="264" r:id="rId11"/>
    <p:sldId id="265" r:id="rId12"/>
    <p:sldId id="266" r:id="rId13"/>
    <p:sldId id="267" r:id="rId14"/>
    <p:sldId id="268" r:id="rId15"/>
    <p:sldId id="272" r:id="rId16"/>
    <p:sldId id="269" r:id="rId17"/>
    <p:sldId id="271"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Windows" initials="UdW" lastIdx="1" clrIdx="0">
    <p:extLst>
      <p:ext uri="{19B8F6BF-5375-455C-9EA6-DF929625EA0E}">
        <p15:presenceInfo xmlns:p15="http://schemas.microsoft.com/office/powerpoint/2012/main" userId="Usuario de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DDA51639-B2D6-4652-B8C3-1B4C224A7BAF}" type="datetimeFigureOut">
              <a:rPr lang="en-US" smtClean="0"/>
              <a:t>4/22/2020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34342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D11A6AA8-A04B-4104-9AE2-BD48D340E27F}" type="datetimeFigureOut">
              <a:rPr lang="en-US" smtClean="0"/>
              <a:t>4/22/2020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137672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B4E0BF79-FAC6-4A96-8DE1-F7B82E2E1652}" type="datetimeFigureOut">
              <a:rPr lang="en-US" smtClean="0"/>
              <a:t>4/22/2020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06073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1pPr>
              <a:defRPr sz="1800"/>
            </a:lvl1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82FF5DD9-2C52-442D-92E2-8072C0C3D7CD}" type="datetimeFigureOut">
              <a:rPr lang="en-US" smtClean="0"/>
              <a:t>4/22/2020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541694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C44961B7-6B89-48AB-966F-622E2788EECC}" type="datetimeFigureOut">
              <a:rPr lang="en-US" smtClean="0"/>
              <a:t>4/22/2020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19628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DBD3D6FB-79CC-4683-A046-BBE785BA1BED}" type="datetimeFigureOut">
              <a:rPr lang="en-US" smtClean="0"/>
              <a:t>4/22/2020</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020034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9512B3E8-48F1-4B23-8498-D8A04A81EC9C}" type="datetimeFigureOut">
              <a:rPr lang="en-US" smtClean="0"/>
              <a:t>4/22/2020</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74754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10B90D90-AA62-404D-A741-635B4370F9CB}" type="datetimeFigureOut">
              <a:rPr lang="en-US" smtClean="0"/>
              <a:t>4/22/2020</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18358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A57002E4-6836-46D1-9DBB-3C27C0DD3A89}" type="datetimeFigureOut">
              <a:rPr lang="en-US" smtClean="0"/>
              <a:t>4/22/2020</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40445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tx2"/>
                </a:solidFill>
              </a:defRPr>
            </a:lvl1pPr>
          </a:lstStyle>
          <a:p>
            <a:fld id="{1CF131DD-A141-4471-BCF9-C6073EDD7E20}" type="datetimeFigureOut">
              <a:rPr lang="en-US" smtClean="0"/>
              <a:t>4/22/2020</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smtClean="0"/>
              <a:pPr/>
              <a:t>‹Nº›</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3533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AB334A90-EB03-42F3-8859-2C2B2724C058}" type="datetimeFigureOut">
              <a:rPr lang="en-US" smtClean="0"/>
              <a:t>4/22/2020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9747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CBC48EC7-AF6A-48D3-8284-14BACBEBDD84}" type="datetimeFigureOut">
              <a:rPr lang="en-US" smtClean="0"/>
              <a:t>4/22/2020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3236855225"/>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hyperlink" Target="https://www.youtube.com/watch?v=1KB-1kzgcV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emf"/><Relationship Id="rId5" Type="http://schemas.openxmlformats.org/officeDocument/2006/relationships/hyperlink" Target="https://www.youtube.com/watch?v=728t4Ph4MJg"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es.wikipedia.org/wiki/Homo_sapiens_sapiens" TargetMode="External"/><Relationship Id="rId1" Type="http://schemas.openxmlformats.org/officeDocument/2006/relationships/slideLayout" Target="../slideLayouts/slideLayout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L" dirty="0" smtClean="0"/>
              <a:t>La gran FAMILIA HUMANA </a:t>
            </a:r>
            <a:endParaRPr lang="en-US" dirty="0"/>
          </a:p>
        </p:txBody>
      </p:sp>
      <p:sp>
        <p:nvSpPr>
          <p:cNvPr id="3" name="Subtítulo 2"/>
          <p:cNvSpPr>
            <a:spLocks noGrp="1"/>
          </p:cNvSpPr>
          <p:nvPr>
            <p:ph type="subTitle" idx="1"/>
          </p:nvPr>
        </p:nvSpPr>
        <p:spPr/>
        <p:txBody>
          <a:bodyPr>
            <a:normAutofit fontScale="92500" lnSpcReduction="20000"/>
          </a:bodyPr>
          <a:lstStyle/>
          <a:p>
            <a:r>
              <a:rPr lang="es-CL" dirty="0" smtClean="0"/>
              <a:t>Objetivo: Identificar los cambios y continuidades presentes de los seres humánanos y las teorías del poblamiento americano.</a:t>
            </a:r>
            <a:endParaRPr lang="en-US" dirty="0"/>
          </a:p>
        </p:txBody>
      </p:sp>
      <p:pic>
        <p:nvPicPr>
          <p:cNvPr id="4" name="Imagen 3"/>
          <p:cNvPicPr>
            <a:picLocks noChangeAspect="1"/>
          </p:cNvPicPr>
          <p:nvPr/>
        </p:nvPicPr>
        <p:blipFill>
          <a:blip r:embed="rId2"/>
          <a:stretch>
            <a:fillRect/>
          </a:stretch>
        </p:blipFill>
        <p:spPr>
          <a:xfrm>
            <a:off x="871703" y="165864"/>
            <a:ext cx="573074" cy="804742"/>
          </a:xfrm>
          <a:prstGeom prst="rect">
            <a:avLst/>
          </a:prstGeom>
        </p:spPr>
      </p:pic>
      <p:sp>
        <p:nvSpPr>
          <p:cNvPr id="5" name="Rectángulo 4"/>
          <p:cNvSpPr/>
          <p:nvPr/>
        </p:nvSpPr>
        <p:spPr>
          <a:xfrm>
            <a:off x="1444777" y="165863"/>
            <a:ext cx="8326240" cy="646331"/>
          </a:xfrm>
          <a:prstGeom prst="rect">
            <a:avLst/>
          </a:prstGeom>
        </p:spPr>
        <p:txBody>
          <a:bodyPr wrap="square">
            <a:spAutoFit/>
          </a:bodyPr>
          <a:lstStyle/>
          <a:p>
            <a:r>
              <a:rPr lang="en-US" dirty="0">
                <a:solidFill>
                  <a:schemeClr val="bg1"/>
                </a:solidFill>
              </a:rPr>
              <a:t> </a:t>
            </a:r>
            <a:r>
              <a:rPr lang="en-US" b="1" dirty="0">
                <a:solidFill>
                  <a:schemeClr val="bg1"/>
                </a:solidFill>
              </a:rPr>
              <a:t>Colegio San </a:t>
            </a:r>
            <a:r>
              <a:rPr lang="en-US" b="1" dirty="0" smtClean="0">
                <a:solidFill>
                  <a:schemeClr val="bg1"/>
                </a:solidFill>
              </a:rPr>
              <a:t>Nicolás 			</a:t>
            </a:r>
            <a:r>
              <a:rPr lang="en-US" sz="1200" b="1" dirty="0" smtClean="0">
                <a:solidFill>
                  <a:schemeClr val="bg1"/>
                </a:solidFill>
              </a:rPr>
              <a:t>Departamento de Historia, Geografía y Ciencias Sociales.</a:t>
            </a:r>
            <a:endParaRPr lang="en-US" sz="1200" b="1" dirty="0">
              <a:solidFill>
                <a:schemeClr val="bg1"/>
              </a:solidFill>
            </a:endParaRPr>
          </a:p>
          <a:p>
            <a:r>
              <a:rPr lang="en-US" dirty="0">
                <a:solidFill>
                  <a:schemeClr val="bg1"/>
                </a:solidFill>
              </a:rPr>
              <a:t>         </a:t>
            </a:r>
            <a:r>
              <a:rPr lang="en-US" dirty="0" smtClean="0">
                <a:solidFill>
                  <a:schemeClr val="bg1"/>
                </a:solidFill>
              </a:rPr>
              <a:t> </a:t>
            </a:r>
            <a:r>
              <a:rPr lang="en-US" b="1" dirty="0">
                <a:solidFill>
                  <a:schemeClr val="bg1"/>
                </a:solidFill>
              </a:rPr>
              <a:t>Canal </a:t>
            </a:r>
            <a:r>
              <a:rPr lang="en-US" b="1" dirty="0" smtClean="0">
                <a:solidFill>
                  <a:schemeClr val="bg1"/>
                </a:solidFill>
              </a:rPr>
              <a:t>Chacao</a:t>
            </a:r>
            <a:r>
              <a:rPr lang="en-US" dirty="0" smtClean="0">
                <a:solidFill>
                  <a:schemeClr val="bg1"/>
                </a:solidFill>
              </a:rPr>
              <a:t>	                      </a:t>
            </a:r>
            <a:r>
              <a:rPr lang="en-US" sz="1200" b="1" dirty="0" smtClean="0">
                <a:solidFill>
                  <a:schemeClr val="bg1"/>
                </a:solidFill>
              </a:rPr>
              <a:t>Profesora: Daniela Núñez Vásquez</a:t>
            </a:r>
            <a:endParaRPr lang="en-US" sz="1200" b="1" dirty="0">
              <a:solidFill>
                <a:schemeClr val="bg1"/>
              </a:solidFill>
            </a:endParaRPr>
          </a:p>
        </p:txBody>
      </p:sp>
    </p:spTree>
    <p:extLst>
      <p:ext uri="{BB962C8B-B14F-4D97-AF65-F5344CB8AC3E}">
        <p14:creationId xmlns:p14="http://schemas.microsoft.com/office/powerpoint/2010/main" val="38193371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1253036" y="696187"/>
            <a:ext cx="9070975" cy="2587625"/>
          </a:xfrm>
        </p:spPr>
        <p:txBody>
          <a:bodyPr/>
          <a:lstStyle/>
          <a:p>
            <a:r>
              <a:rPr lang="es-ES" dirty="0"/>
              <a:t>¿CUÁLES SON LAS TEORÍAS DEL POBLAMIENTO DEL </a:t>
            </a:r>
            <a:br>
              <a:rPr lang="es-ES" dirty="0"/>
            </a:br>
            <a:r>
              <a:rPr lang="es-ES" dirty="0"/>
              <a:t>CONTINENTE AMERICANO?</a:t>
            </a:r>
            <a:endParaRPr lang="en-US" dirty="0"/>
          </a:p>
        </p:txBody>
      </p:sp>
      <p:pic>
        <p:nvPicPr>
          <p:cNvPr id="7" name="Imagen 6"/>
          <p:cNvPicPr>
            <a:picLocks noChangeAspect="1"/>
          </p:cNvPicPr>
          <p:nvPr/>
        </p:nvPicPr>
        <p:blipFill>
          <a:blip r:embed="rId2"/>
          <a:stretch>
            <a:fillRect/>
          </a:stretch>
        </p:blipFill>
        <p:spPr>
          <a:xfrm>
            <a:off x="9995220" y="1772839"/>
            <a:ext cx="1197005" cy="1510973"/>
          </a:xfrm>
          <a:prstGeom prst="rect">
            <a:avLst/>
          </a:prstGeom>
        </p:spPr>
      </p:pic>
      <p:pic>
        <p:nvPicPr>
          <p:cNvPr id="8" name="Imagen 7"/>
          <p:cNvPicPr>
            <a:picLocks noChangeAspect="1"/>
          </p:cNvPicPr>
          <p:nvPr/>
        </p:nvPicPr>
        <p:blipFill>
          <a:blip r:embed="rId3"/>
          <a:stretch>
            <a:fillRect/>
          </a:stretch>
        </p:blipFill>
        <p:spPr>
          <a:xfrm>
            <a:off x="2260417" y="3283812"/>
            <a:ext cx="6374131" cy="2581275"/>
          </a:xfrm>
          <a:prstGeom prst="rect">
            <a:avLst/>
          </a:prstGeom>
        </p:spPr>
      </p:pic>
    </p:spTree>
    <p:extLst>
      <p:ext uri="{BB962C8B-B14F-4D97-AF65-F5344CB8AC3E}">
        <p14:creationId xmlns:p14="http://schemas.microsoft.com/office/powerpoint/2010/main" val="15810204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4000" dirty="0"/>
              <a:t>TEORÍA ASIÁTICA</a:t>
            </a:r>
          </a:p>
        </p:txBody>
      </p:sp>
      <p:sp>
        <p:nvSpPr>
          <p:cNvPr id="3" name="Marcador de contenido 2"/>
          <p:cNvSpPr>
            <a:spLocks noGrp="1"/>
          </p:cNvSpPr>
          <p:nvPr>
            <p:ph idx="1"/>
          </p:nvPr>
        </p:nvSpPr>
        <p:spPr/>
        <p:txBody>
          <a:bodyPr>
            <a:normAutofit fontScale="92500" lnSpcReduction="10000"/>
          </a:bodyPr>
          <a:lstStyle/>
          <a:p>
            <a:r>
              <a:rPr lang="es-ES" dirty="0"/>
              <a:t>La teoría asiática es un planteamiento al poblamiento tardío del continente americano esbozada por el antropólogo checo Alex </a:t>
            </a:r>
            <a:r>
              <a:rPr lang="es-ES" dirty="0" err="1"/>
              <a:t>Hrdlicka</a:t>
            </a:r>
            <a:r>
              <a:rPr lang="es-ES" dirty="0"/>
              <a:t>. Él indica, de acuerdo a rasgos mongoloides de los habitantes de América y a restos encontrados en el norte del continente, que individuos asiáticos cruzaron el paso del puente de </a:t>
            </a:r>
            <a:r>
              <a:rPr lang="es-ES" dirty="0" err="1"/>
              <a:t>Beringia</a:t>
            </a:r>
            <a:r>
              <a:rPr lang="es-ES" dirty="0"/>
              <a:t> (Estrecho de Bering), en un periodo donde el hielo y la disminución del nivel del mar permitieron transitar a pie a nuestros antepasados en búsqueda de alimentos (quizás siguiendo a animales que también buscaban el alimento). Esta teoría planteaba, en un primer momento, solo la migración de los asiáticos hacia América mediante barcazas con las que recorrieron la costa, pero posteriormente se confirmó que también se habría realizó a pie, en el tan conocido "puente de hielo de </a:t>
            </a:r>
            <a:r>
              <a:rPr lang="es-ES" dirty="0" err="1"/>
              <a:t>Beringia</a:t>
            </a:r>
            <a:r>
              <a:rPr lang="es-ES" dirty="0"/>
              <a:t>".</a:t>
            </a:r>
          </a:p>
          <a:p>
            <a:r>
              <a:rPr lang="es-ES" dirty="0"/>
              <a:t>Otros argumentos para justificar la teoría de </a:t>
            </a:r>
            <a:r>
              <a:rPr lang="es-ES" dirty="0" err="1"/>
              <a:t>Hrdlicka</a:t>
            </a:r>
            <a:r>
              <a:rPr lang="es-ES" dirty="0"/>
              <a:t> son la "mancha lumbar" de nacimiento que tienen en común americanos y mongoloides, además de los dientes en forma de "pala", pómulos prominentes, cabello negro y lacio, etc. Esta teoría es también llamada "teoría </a:t>
            </a:r>
            <a:r>
              <a:rPr lang="es-ES" dirty="0" err="1"/>
              <a:t>monoracial</a:t>
            </a:r>
            <a:r>
              <a:rPr lang="es-ES" dirty="0"/>
              <a:t> de poblamiento americano".</a:t>
            </a:r>
          </a:p>
          <a:p>
            <a:endParaRPr lang="en-US" dirty="0"/>
          </a:p>
        </p:txBody>
      </p:sp>
      <p:pic>
        <p:nvPicPr>
          <p:cNvPr id="5" name="Imagen 4"/>
          <p:cNvPicPr>
            <a:picLocks noChangeAspect="1"/>
          </p:cNvPicPr>
          <p:nvPr/>
        </p:nvPicPr>
        <p:blipFill>
          <a:blip r:embed="rId2"/>
          <a:stretch>
            <a:fillRect/>
          </a:stretch>
        </p:blipFill>
        <p:spPr>
          <a:xfrm>
            <a:off x="9296401" y="2288740"/>
            <a:ext cx="2430780" cy="2871089"/>
          </a:xfrm>
          <a:prstGeom prst="rect">
            <a:avLst/>
          </a:prstGeom>
        </p:spPr>
      </p:pic>
      <p:pic>
        <p:nvPicPr>
          <p:cNvPr id="6" name="Imagen 5"/>
          <p:cNvPicPr>
            <a:picLocks noChangeAspect="1"/>
          </p:cNvPicPr>
          <p:nvPr/>
        </p:nvPicPr>
        <p:blipFill>
          <a:blip r:embed="rId3"/>
          <a:stretch>
            <a:fillRect/>
          </a:stretch>
        </p:blipFill>
        <p:spPr>
          <a:xfrm>
            <a:off x="9296399" y="5137538"/>
            <a:ext cx="2430781" cy="646232"/>
          </a:xfrm>
          <a:prstGeom prst="rect">
            <a:avLst/>
          </a:prstGeom>
        </p:spPr>
      </p:pic>
      <p:sp>
        <p:nvSpPr>
          <p:cNvPr id="4" name="Marcador de texto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084434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TEORÍA OCEÁNICA O MULTIÉTNICA</a:t>
            </a:r>
            <a:br>
              <a:rPr lang="es-ES" dirty="0"/>
            </a:br>
            <a:r>
              <a:rPr lang="es-ES" dirty="0"/>
              <a:t>(Paul </a:t>
            </a:r>
            <a:r>
              <a:rPr lang="es-ES" dirty="0" err="1"/>
              <a:t>Rivet</a:t>
            </a:r>
            <a:r>
              <a:rPr lang="es-ES" dirty="0"/>
              <a:t>)</a:t>
            </a:r>
            <a:endParaRPr lang="en-US" dirty="0"/>
          </a:p>
        </p:txBody>
      </p:sp>
      <p:pic>
        <p:nvPicPr>
          <p:cNvPr id="7" name="Marcador de contenido 6"/>
          <p:cNvPicPr>
            <a:picLocks noGrp="1" noChangeAspect="1"/>
          </p:cNvPicPr>
          <p:nvPr>
            <p:ph idx="1"/>
          </p:nvPr>
        </p:nvPicPr>
        <p:blipFill>
          <a:blip r:embed="rId2"/>
          <a:stretch>
            <a:fillRect/>
          </a:stretch>
        </p:blipFill>
        <p:spPr>
          <a:xfrm>
            <a:off x="1554218" y="737396"/>
            <a:ext cx="6035563" cy="5078408"/>
          </a:xfrm>
          <a:prstGeom prst="rect">
            <a:avLst/>
          </a:prstGeom>
        </p:spPr>
      </p:pic>
      <p:pic>
        <p:nvPicPr>
          <p:cNvPr id="5" name="Imagen 4"/>
          <p:cNvPicPr>
            <a:picLocks noChangeAspect="1"/>
          </p:cNvPicPr>
          <p:nvPr/>
        </p:nvPicPr>
        <p:blipFill>
          <a:blip r:embed="rId3"/>
          <a:stretch>
            <a:fillRect/>
          </a:stretch>
        </p:blipFill>
        <p:spPr>
          <a:xfrm>
            <a:off x="9296400" y="2286000"/>
            <a:ext cx="2430780" cy="2682169"/>
          </a:xfrm>
          <a:prstGeom prst="rect">
            <a:avLst/>
          </a:prstGeom>
        </p:spPr>
      </p:pic>
      <p:pic>
        <p:nvPicPr>
          <p:cNvPr id="6" name="Imagen 5"/>
          <p:cNvPicPr>
            <a:picLocks noChangeAspect="1"/>
          </p:cNvPicPr>
          <p:nvPr/>
        </p:nvPicPr>
        <p:blipFill>
          <a:blip r:embed="rId4"/>
          <a:stretch>
            <a:fillRect/>
          </a:stretch>
        </p:blipFill>
        <p:spPr>
          <a:xfrm>
            <a:off x="9296401" y="4968169"/>
            <a:ext cx="2430780" cy="823031"/>
          </a:xfrm>
          <a:prstGeom prst="rect">
            <a:avLst/>
          </a:prstGeom>
        </p:spPr>
      </p:pic>
      <p:sp>
        <p:nvSpPr>
          <p:cNvPr id="4" name="Marcador de texto 3"/>
          <p:cNvSpPr>
            <a:spLocks noGrp="1"/>
          </p:cNvSpPr>
          <p:nvPr>
            <p:ph type="body" sz="half" idx="2"/>
          </p:nvPr>
        </p:nvSpPr>
        <p:spPr>
          <a:xfrm>
            <a:off x="9296400" y="2343150"/>
            <a:ext cx="2430780" cy="3505200"/>
          </a:xfrm>
        </p:spPr>
        <p:txBody>
          <a:bodyPr/>
          <a:lstStyle/>
          <a:p>
            <a:endParaRPr lang="en-US" dirty="0"/>
          </a:p>
        </p:txBody>
      </p:sp>
    </p:spTree>
    <p:extLst>
      <p:ext uri="{BB962C8B-B14F-4D97-AF65-F5344CB8AC3E}">
        <p14:creationId xmlns:p14="http://schemas.microsoft.com/office/powerpoint/2010/main" val="858911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TEORÍA AUSTRALIANA</a:t>
            </a:r>
            <a:br>
              <a:rPr lang="en-US" dirty="0"/>
            </a:br>
            <a:r>
              <a:rPr lang="en-US" dirty="0"/>
              <a:t>(Méndez Correa)</a:t>
            </a:r>
          </a:p>
        </p:txBody>
      </p:sp>
      <p:sp>
        <p:nvSpPr>
          <p:cNvPr id="3" name="Marcador de contenido 2"/>
          <p:cNvSpPr>
            <a:spLocks noGrp="1"/>
          </p:cNvSpPr>
          <p:nvPr>
            <p:ph idx="1"/>
          </p:nvPr>
        </p:nvSpPr>
        <p:spPr/>
        <p:txBody>
          <a:bodyPr/>
          <a:lstStyle/>
          <a:p>
            <a:r>
              <a:rPr lang="es-ES" dirty="0"/>
              <a:t>Teoría Australiana: El antropólogo portugués Méndez Correa (</a:t>
            </a:r>
            <a:r>
              <a:rPr lang="es-ES" dirty="0" err="1"/>
              <a:t>Mendes</a:t>
            </a:r>
            <a:r>
              <a:rPr lang="es-ES" dirty="0"/>
              <a:t> </a:t>
            </a:r>
            <a:r>
              <a:rPr lang="es-ES" dirty="0" err="1"/>
              <a:t>Correia</a:t>
            </a:r>
            <a:r>
              <a:rPr lang="es-ES" dirty="0"/>
              <a:t>) plantea que el poblamiento americano se debió a viajes realizados por pueblos australianos que bordearon la costa antártica para poblar desde el sur el continente. Esta teoría se basa en las similitudes culturales entre los habitantes de Tierra del Fuego y la Patagonia con los aborígenes Australianos.</a:t>
            </a:r>
          </a:p>
          <a:p>
            <a:r>
              <a:rPr lang="es-ES" dirty="0"/>
              <a:t>Otros argumentos que utiliza el autor para justificar su teoría son el tipo de sangre similar en estos pueblos, características físicas y el uso de algunas herramientas en común, como el búmeran (boomerang) y las boleadoras.</a:t>
            </a:r>
          </a:p>
          <a:p>
            <a:endParaRPr lang="en-US" dirty="0"/>
          </a:p>
        </p:txBody>
      </p:sp>
      <p:pic>
        <p:nvPicPr>
          <p:cNvPr id="5" name="Imagen 4"/>
          <p:cNvPicPr>
            <a:picLocks noChangeAspect="1"/>
          </p:cNvPicPr>
          <p:nvPr/>
        </p:nvPicPr>
        <p:blipFill>
          <a:blip r:embed="rId2"/>
          <a:stretch>
            <a:fillRect/>
          </a:stretch>
        </p:blipFill>
        <p:spPr>
          <a:xfrm>
            <a:off x="9296400" y="2286001"/>
            <a:ext cx="2430780" cy="3505200"/>
          </a:xfrm>
          <a:prstGeom prst="rect">
            <a:avLst/>
          </a:prstGeom>
        </p:spPr>
      </p:pic>
      <p:sp>
        <p:nvSpPr>
          <p:cNvPr id="4" name="Marcador de texto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1558333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a:t>TEORÍA AUTÓCTONA</a:t>
            </a:r>
            <a:br>
              <a:rPr lang="en-US" dirty="0"/>
            </a:br>
            <a:r>
              <a:rPr lang="en-US" dirty="0"/>
              <a:t>(</a:t>
            </a:r>
            <a:r>
              <a:rPr lang="en-US" dirty="0" err="1"/>
              <a:t>Florentino</a:t>
            </a:r>
            <a:r>
              <a:rPr lang="en-US" dirty="0"/>
              <a:t> </a:t>
            </a:r>
            <a:r>
              <a:rPr lang="en-US" dirty="0" err="1"/>
              <a:t>Ameghino</a:t>
            </a:r>
            <a:r>
              <a:rPr lang="en-US" dirty="0"/>
              <a:t>)</a:t>
            </a:r>
          </a:p>
        </p:txBody>
      </p:sp>
      <p:pic>
        <p:nvPicPr>
          <p:cNvPr id="5" name="Marcador de contenido 4"/>
          <p:cNvPicPr>
            <a:picLocks noGrp="1" noChangeAspect="1"/>
          </p:cNvPicPr>
          <p:nvPr>
            <p:ph idx="1"/>
          </p:nvPr>
        </p:nvPicPr>
        <p:blipFill>
          <a:blip r:embed="rId2"/>
          <a:stretch>
            <a:fillRect/>
          </a:stretch>
        </p:blipFill>
        <p:spPr>
          <a:xfrm>
            <a:off x="9353449" y="2286000"/>
            <a:ext cx="2316681" cy="2603218"/>
          </a:xfrm>
          <a:prstGeom prst="rect">
            <a:avLst/>
          </a:prstGeom>
        </p:spPr>
      </p:pic>
      <p:sp>
        <p:nvSpPr>
          <p:cNvPr id="4" name="Marcador de texto 3"/>
          <p:cNvSpPr>
            <a:spLocks noGrp="1"/>
          </p:cNvSpPr>
          <p:nvPr>
            <p:ph type="body" sz="half" idx="2"/>
          </p:nvPr>
        </p:nvSpPr>
        <p:spPr/>
        <p:txBody>
          <a:bodyPr/>
          <a:lstStyle/>
          <a:p>
            <a:endParaRPr lang="en-US" dirty="0"/>
          </a:p>
        </p:txBody>
      </p:sp>
      <p:sp>
        <p:nvSpPr>
          <p:cNvPr id="6" name="Rectángulo 5"/>
          <p:cNvSpPr/>
          <p:nvPr/>
        </p:nvSpPr>
        <p:spPr>
          <a:xfrm>
            <a:off x="1127760" y="754023"/>
            <a:ext cx="6945086" cy="4524315"/>
          </a:xfrm>
          <a:prstGeom prst="rect">
            <a:avLst/>
          </a:prstGeom>
        </p:spPr>
        <p:txBody>
          <a:bodyPr wrap="square">
            <a:spAutoFit/>
          </a:bodyPr>
          <a:lstStyle/>
          <a:p>
            <a:r>
              <a:rPr lang="es-ES" dirty="0"/>
              <a:t>Teoría Autóctona: El argentino Florentino Ameghino propuso, a diferencia de quienes planteaban las teorías de ocupación extranjera del continente, que el ser humano pobló este continente a causa de un proceso evolutivo autóctono. El proceso evolutivo daba por resultado un "homo </a:t>
            </a:r>
            <a:r>
              <a:rPr lang="es-ES" dirty="0" err="1"/>
              <a:t>pampeanus</a:t>
            </a:r>
            <a:r>
              <a:rPr lang="es-ES" dirty="0"/>
              <a:t>" (hombre de la pampa), teoría que se sostenía en restos óseos que habrían pertenecido a una era previa a la llegada de las personas que migraban de los demás continentes.</a:t>
            </a:r>
          </a:p>
          <a:p>
            <a:r>
              <a:rPr lang="es-ES" dirty="0"/>
              <a:t>El homo-</a:t>
            </a:r>
            <a:r>
              <a:rPr lang="es-ES" dirty="0" err="1"/>
              <a:t>pampeanus</a:t>
            </a:r>
            <a:r>
              <a:rPr lang="es-ES" dirty="0"/>
              <a:t> habría recorrido el continente y poblado desde diversas áreas. </a:t>
            </a:r>
          </a:p>
          <a:p>
            <a:r>
              <a:rPr lang="es-ES" dirty="0" err="1"/>
              <a:t>Hrdlicka</a:t>
            </a:r>
            <a:r>
              <a:rPr lang="es-ES" dirty="0"/>
              <a:t> cuestionó esta teoría planteando que esos restos óseos eran de periodos más actuales y había partes que pertenecían a animales autóctonos, por ello la confusión. Finalmente el investigador checo desacreditó la teoría del argentino.</a:t>
            </a:r>
          </a:p>
        </p:txBody>
      </p:sp>
    </p:spTree>
    <p:extLst>
      <p:ext uri="{BB962C8B-B14F-4D97-AF65-F5344CB8AC3E}">
        <p14:creationId xmlns:p14="http://schemas.microsoft.com/office/powerpoint/2010/main" val="7857469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3" name="Imagen 2"/>
          <p:cNvPicPr>
            <a:picLocks noChangeAspect="1"/>
          </p:cNvPicPr>
          <p:nvPr/>
        </p:nvPicPr>
        <p:blipFill>
          <a:blip r:embed="rId2"/>
          <a:stretch>
            <a:fillRect/>
          </a:stretch>
        </p:blipFill>
        <p:spPr>
          <a:xfrm>
            <a:off x="1318394" y="519693"/>
            <a:ext cx="8713879" cy="5619850"/>
          </a:xfrm>
          <a:prstGeom prst="rect">
            <a:avLst/>
          </a:prstGeom>
        </p:spPr>
      </p:pic>
    </p:spTree>
    <p:extLst>
      <p:ext uri="{BB962C8B-B14F-4D97-AF65-F5344CB8AC3E}">
        <p14:creationId xmlns:p14="http://schemas.microsoft.com/office/powerpoint/2010/main" val="3855388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fontScale="90000"/>
          </a:bodyPr>
          <a:lstStyle/>
          <a:p>
            <a:r>
              <a:rPr lang="es-ES" dirty="0"/>
              <a:t>RUTAS PARA EL POBLAMIENTO AMERICANO</a:t>
            </a:r>
            <a:endParaRPr lang="en-US" dirty="0"/>
          </a:p>
        </p:txBody>
      </p:sp>
      <p:pic>
        <p:nvPicPr>
          <p:cNvPr id="6" name="Imagen 5"/>
          <p:cNvPicPr>
            <a:picLocks noChangeAspect="1"/>
          </p:cNvPicPr>
          <p:nvPr/>
        </p:nvPicPr>
        <p:blipFill>
          <a:blip r:embed="rId2"/>
          <a:stretch>
            <a:fillRect/>
          </a:stretch>
        </p:blipFill>
        <p:spPr>
          <a:xfrm>
            <a:off x="356573" y="1894114"/>
            <a:ext cx="9296878" cy="4611189"/>
          </a:xfrm>
          <a:prstGeom prst="rect">
            <a:avLst/>
          </a:prstGeom>
        </p:spPr>
      </p:pic>
      <p:pic>
        <p:nvPicPr>
          <p:cNvPr id="7" name="Imagen 6"/>
          <p:cNvPicPr>
            <a:picLocks noChangeAspect="1"/>
          </p:cNvPicPr>
          <p:nvPr/>
        </p:nvPicPr>
        <p:blipFill>
          <a:blip r:embed="rId3"/>
          <a:stretch>
            <a:fillRect/>
          </a:stretch>
        </p:blipFill>
        <p:spPr>
          <a:xfrm>
            <a:off x="9548948" y="2576806"/>
            <a:ext cx="2246812" cy="1377815"/>
          </a:xfrm>
          <a:prstGeom prst="rect">
            <a:avLst/>
          </a:prstGeom>
        </p:spPr>
      </p:pic>
    </p:spTree>
    <p:extLst>
      <p:ext uri="{BB962C8B-B14F-4D97-AF65-F5344CB8AC3E}">
        <p14:creationId xmlns:p14="http://schemas.microsoft.com/office/powerpoint/2010/main" val="1000939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texto 16"/>
          <p:cNvSpPr>
            <a:spLocks noGrp="1"/>
          </p:cNvSpPr>
          <p:nvPr>
            <p:ph type="body" idx="1"/>
          </p:nvPr>
        </p:nvSpPr>
        <p:spPr/>
        <p:txBody>
          <a:bodyPr>
            <a:noAutofit/>
          </a:bodyPr>
          <a:lstStyle/>
          <a:p>
            <a:r>
              <a:rPr lang="es-ES" sz="4000" b="1" dirty="0" smtClean="0"/>
              <a:t>Escucha!</a:t>
            </a:r>
            <a:endParaRPr lang="en-US" sz="4000" b="1" dirty="0"/>
          </a:p>
        </p:txBody>
      </p:sp>
      <p:sp>
        <p:nvSpPr>
          <p:cNvPr id="19" name="Marcador de texto 18"/>
          <p:cNvSpPr>
            <a:spLocks noGrp="1"/>
          </p:cNvSpPr>
          <p:nvPr>
            <p:ph type="body" sz="quarter" idx="3"/>
          </p:nvPr>
        </p:nvSpPr>
        <p:spPr/>
        <p:txBody>
          <a:bodyPr/>
          <a:lstStyle/>
          <a:p>
            <a:r>
              <a:rPr lang="es-ES" dirty="0"/>
              <a:t>Para complementar revisa el siguiente video.</a:t>
            </a:r>
          </a:p>
          <a:p>
            <a:endParaRPr lang="en-US" dirty="0"/>
          </a:p>
        </p:txBody>
      </p:sp>
      <p:sp>
        <p:nvSpPr>
          <p:cNvPr id="20" name="Marcador de contenido 19"/>
          <p:cNvSpPr>
            <a:spLocks noGrp="1"/>
          </p:cNvSpPr>
          <p:nvPr>
            <p:ph sz="quarter" idx="4"/>
          </p:nvPr>
        </p:nvSpPr>
        <p:spPr/>
        <p:txBody>
          <a:bodyPr/>
          <a:lstStyle/>
          <a:p>
            <a:r>
              <a:rPr lang="en-US" dirty="0">
                <a:hlinkClick r:id="rId4"/>
              </a:rPr>
              <a:t>https://</a:t>
            </a:r>
            <a:r>
              <a:rPr lang="en-US" dirty="0" smtClean="0">
                <a:hlinkClick r:id="rId4"/>
              </a:rPr>
              <a:t>www.youtube.com/watch?v=1KB-1kzgcVg</a:t>
            </a:r>
            <a:endParaRPr lang="en-US" dirty="0" smtClean="0"/>
          </a:p>
          <a:p>
            <a:endParaRPr lang="en-US" dirty="0"/>
          </a:p>
        </p:txBody>
      </p:sp>
      <p:pic>
        <p:nvPicPr>
          <p:cNvPr id="21" name="Imagen 20"/>
          <p:cNvPicPr>
            <a:picLocks noChangeAspect="1"/>
          </p:cNvPicPr>
          <p:nvPr/>
        </p:nvPicPr>
        <p:blipFill>
          <a:blip r:embed="rId5"/>
          <a:stretch>
            <a:fillRect/>
          </a:stretch>
        </p:blipFill>
        <p:spPr>
          <a:xfrm>
            <a:off x="2767525" y="3372394"/>
            <a:ext cx="1359526" cy="1877731"/>
          </a:xfrm>
          <a:prstGeom prst="rect">
            <a:avLst/>
          </a:prstGeom>
        </p:spPr>
      </p:pic>
      <p:pic>
        <p:nvPicPr>
          <p:cNvPr id="23"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805" y="3532163"/>
            <a:ext cx="609600" cy="609600"/>
          </a:xfrm>
          <a:prstGeom prst="rect">
            <a:avLst/>
          </a:prstGeom>
          <a:solidFill>
            <a:schemeClr val="accent5">
              <a:lumMod val="40000"/>
              <a:lumOff val="60000"/>
            </a:schemeClr>
          </a:solidFill>
        </p:spPr>
      </p:pic>
      <p:pic>
        <p:nvPicPr>
          <p:cNvPr id="24" name="Imagen 23"/>
          <p:cNvPicPr>
            <a:picLocks noChangeAspect="1"/>
          </p:cNvPicPr>
          <p:nvPr/>
        </p:nvPicPr>
        <p:blipFill>
          <a:blip r:embed="rId7"/>
          <a:stretch>
            <a:fillRect/>
          </a:stretch>
        </p:blipFill>
        <p:spPr>
          <a:xfrm>
            <a:off x="7517320" y="3903449"/>
            <a:ext cx="2466975" cy="1847850"/>
          </a:xfrm>
          <a:prstGeom prst="rect">
            <a:avLst/>
          </a:prstGeom>
        </p:spPr>
      </p:pic>
    </p:spTree>
    <p:extLst>
      <p:ext uri="{BB962C8B-B14F-4D97-AF65-F5344CB8AC3E}">
        <p14:creationId xmlns:p14="http://schemas.microsoft.com/office/powerpoint/2010/main" val="413321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919" fill="hold"/>
                                        <p:tgtEl>
                                          <p:spTgt spid="23"/>
                                        </p:tgtEl>
                                      </p:cBhvr>
                                    </p:cmd>
                                  </p:childTnLst>
                                </p:cTn>
                              </p:par>
                            </p:childTnLst>
                          </p:cTn>
                        </p:par>
                      </p:childTnLst>
                    </p:cTn>
                  </p:par>
                </p:childTnLst>
              </p:cTn>
              <p:nextCondLst>
                <p:cond evt="onClick" delay="0">
                  <p:tgtEl>
                    <p:spTgt spid="23"/>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001485" y="450638"/>
            <a:ext cx="4902925" cy="1645920"/>
          </a:xfrm>
        </p:spPr>
        <p:txBody>
          <a:bodyPr>
            <a:normAutofit/>
          </a:bodyPr>
          <a:lstStyle/>
          <a:p>
            <a:r>
              <a:rPr lang="es-ES" sz="5400" b="1" dirty="0" smtClean="0">
                <a:solidFill>
                  <a:schemeClr val="tx1">
                    <a:lumMod val="95000"/>
                  </a:schemeClr>
                </a:solidFill>
              </a:rPr>
              <a:t>Instrucciones</a:t>
            </a:r>
            <a:endParaRPr lang="en-US" sz="5400" b="1" dirty="0">
              <a:solidFill>
                <a:schemeClr val="tx1">
                  <a:lumMod val="95000"/>
                </a:schemeClr>
              </a:solidFill>
            </a:endParaRPr>
          </a:p>
        </p:txBody>
      </p:sp>
      <p:sp>
        <p:nvSpPr>
          <p:cNvPr id="8" name="Marcador de contenido 7"/>
          <p:cNvSpPr>
            <a:spLocks noGrp="1"/>
          </p:cNvSpPr>
          <p:nvPr>
            <p:ph idx="1"/>
          </p:nvPr>
        </p:nvSpPr>
        <p:spPr>
          <a:xfrm>
            <a:off x="739536" y="2353119"/>
            <a:ext cx="7562850" cy="5143500"/>
          </a:xfrm>
        </p:spPr>
        <p:txBody>
          <a:bodyPr/>
          <a:lstStyle/>
          <a:p>
            <a:r>
              <a:rPr lang="es-ES" dirty="0" smtClean="0"/>
              <a:t>1.- En tu cuaderno debes escribir el titulo y objetivo.</a:t>
            </a:r>
          </a:p>
          <a:p>
            <a:r>
              <a:rPr lang="es-ES" dirty="0" smtClean="0"/>
              <a:t>2.- Escribir las diapositivas 4 y el nombre de cada especie evolutiva de la diapositiva 5.</a:t>
            </a:r>
          </a:p>
          <a:p>
            <a:r>
              <a:rPr lang="es-ES" dirty="0" smtClean="0"/>
              <a:t>3.- Copiar título de diapositiva 8 y escribir diapositiva 9.</a:t>
            </a:r>
          </a:p>
          <a:p>
            <a:r>
              <a:rPr lang="es-ES" dirty="0" smtClean="0"/>
              <a:t>4.- Finalmente tú debes escribir un resumen de las 4 teorías del Poblamiento Americano.</a:t>
            </a:r>
          </a:p>
          <a:p>
            <a:r>
              <a:rPr lang="es-ES" dirty="0" smtClean="0"/>
              <a:t>5.- Resuelves tu hoja de trabajo.</a:t>
            </a:r>
            <a:endParaRPr lang="en-US" dirty="0"/>
          </a:p>
        </p:txBody>
      </p:sp>
      <p:pic>
        <p:nvPicPr>
          <p:cNvPr id="10" name="Imagen 9"/>
          <p:cNvPicPr>
            <a:picLocks noChangeAspect="1"/>
          </p:cNvPicPr>
          <p:nvPr/>
        </p:nvPicPr>
        <p:blipFill>
          <a:blip r:embed="rId2"/>
          <a:stretch>
            <a:fillRect/>
          </a:stretch>
        </p:blipFill>
        <p:spPr>
          <a:xfrm>
            <a:off x="6037965" y="4454434"/>
            <a:ext cx="1329486" cy="1705076"/>
          </a:xfrm>
          <a:prstGeom prst="rect">
            <a:avLst/>
          </a:prstGeom>
        </p:spPr>
      </p:pic>
      <p:pic>
        <p:nvPicPr>
          <p:cNvPr id="11" name="Imagen 10"/>
          <p:cNvPicPr>
            <a:picLocks noChangeAspect="1"/>
          </p:cNvPicPr>
          <p:nvPr/>
        </p:nvPicPr>
        <p:blipFill>
          <a:blip r:embed="rId3"/>
          <a:stretch>
            <a:fillRect/>
          </a:stretch>
        </p:blipFill>
        <p:spPr>
          <a:xfrm>
            <a:off x="9315994" y="450639"/>
            <a:ext cx="1682932" cy="2344812"/>
          </a:xfrm>
          <a:prstGeom prst="rect">
            <a:avLst/>
          </a:prstGeom>
        </p:spPr>
      </p:pic>
      <p:pic>
        <p:nvPicPr>
          <p:cNvPr id="12" name="Imagen 11"/>
          <p:cNvPicPr>
            <a:picLocks noChangeAspect="1"/>
          </p:cNvPicPr>
          <p:nvPr/>
        </p:nvPicPr>
        <p:blipFill>
          <a:blip r:embed="rId4"/>
          <a:stretch>
            <a:fillRect/>
          </a:stretch>
        </p:blipFill>
        <p:spPr>
          <a:xfrm>
            <a:off x="9315994" y="4023361"/>
            <a:ext cx="1682932" cy="2408244"/>
          </a:xfrm>
          <a:prstGeom prst="rect">
            <a:avLst/>
          </a:prstGeom>
        </p:spPr>
      </p:pic>
      <p:graphicFrame>
        <p:nvGraphicFramePr>
          <p:cNvPr id="13" name="Tabla 12"/>
          <p:cNvGraphicFramePr>
            <a:graphicFrameLocks noGrp="1"/>
          </p:cNvGraphicFramePr>
          <p:nvPr>
            <p:extLst>
              <p:ext uri="{D42A27DB-BD31-4B8C-83A1-F6EECF244321}">
                <p14:modId xmlns:p14="http://schemas.microsoft.com/office/powerpoint/2010/main" val="3318126535"/>
              </p:ext>
            </p:extLst>
          </p:nvPr>
        </p:nvGraphicFramePr>
        <p:xfrm>
          <a:off x="9315994" y="2952206"/>
          <a:ext cx="2597332" cy="914400"/>
        </p:xfrm>
        <a:graphic>
          <a:graphicData uri="http://schemas.openxmlformats.org/drawingml/2006/table">
            <a:tbl>
              <a:tblPr firstRow="1" bandRow="1">
                <a:tableStyleId>{5C22544A-7EE6-4342-B048-85BDC9FD1C3A}</a:tableStyleId>
              </a:tblPr>
              <a:tblGrid>
                <a:gridCol w="2597332">
                  <a:extLst>
                    <a:ext uri="{9D8B030D-6E8A-4147-A177-3AD203B41FA5}">
                      <a16:colId xmlns:a16="http://schemas.microsoft.com/office/drawing/2014/main" val="1036837478"/>
                    </a:ext>
                  </a:extLst>
                </a:gridCol>
              </a:tblGrid>
              <a:tr h="370840">
                <a:tc>
                  <a:txBody>
                    <a:bodyPr/>
                    <a:lstStyle/>
                    <a:p>
                      <a:r>
                        <a:rPr lang="es-ES" dirty="0" smtClean="0"/>
                        <a:t>Restos</a:t>
                      </a:r>
                      <a:r>
                        <a:rPr lang="es-ES" baseline="0" dirty="0" smtClean="0"/>
                        <a:t> de Lucy.</a:t>
                      </a:r>
                    </a:p>
                    <a:p>
                      <a:r>
                        <a:rPr lang="es-ES" baseline="0" dirty="0" smtClean="0"/>
                        <a:t>Reconstrucción de Lucy.</a:t>
                      </a:r>
                      <a:endParaRPr lang="en-US" dirty="0"/>
                    </a:p>
                  </a:txBody>
                  <a:tcPr/>
                </a:tc>
                <a:extLst>
                  <a:ext uri="{0D108BD9-81ED-4DB2-BD59-A6C34878D82A}">
                    <a16:rowId xmlns:a16="http://schemas.microsoft.com/office/drawing/2014/main" val="497732361"/>
                  </a:ext>
                </a:extLst>
              </a:tr>
            </a:tbl>
          </a:graphicData>
        </a:graphic>
      </p:graphicFrame>
    </p:spTree>
    <p:extLst>
      <p:ext uri="{BB962C8B-B14F-4D97-AF65-F5344CB8AC3E}">
        <p14:creationId xmlns:p14="http://schemas.microsoft.com/office/powerpoint/2010/main" val="3216555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normAutofit fontScale="90000"/>
          </a:bodyPr>
          <a:lstStyle/>
          <a:p>
            <a:r>
              <a:rPr lang="es-CL" altLang="en-US" b="1" dirty="0" smtClean="0"/>
              <a:t/>
            </a:r>
            <a:br>
              <a:rPr lang="es-CL" altLang="en-US" b="1" dirty="0" smtClean="0"/>
            </a:br>
            <a:r>
              <a:rPr lang="es-CL" altLang="en-US" b="1" dirty="0" smtClean="0"/>
              <a:t>LAS CARACTERÍSTICAS DE </a:t>
            </a:r>
            <a:r>
              <a:rPr lang="es-CL" altLang="en-US" b="1" dirty="0"/>
              <a:t>LOS HOMÍNIDOS</a:t>
            </a:r>
            <a:r>
              <a:rPr lang="en-US" dirty="0"/>
              <a:t/>
            </a:r>
            <a:br>
              <a:rPr lang="en-US" dirty="0"/>
            </a:br>
            <a:endParaRPr lang="en-US" dirty="0"/>
          </a:p>
        </p:txBody>
      </p:sp>
      <p:sp>
        <p:nvSpPr>
          <p:cNvPr id="6" name="Marcador de contenido 5"/>
          <p:cNvSpPr>
            <a:spLocks noGrp="1"/>
          </p:cNvSpPr>
          <p:nvPr>
            <p:ph idx="1"/>
          </p:nvPr>
        </p:nvSpPr>
        <p:spPr>
          <a:xfrm>
            <a:off x="1066800" y="2103120"/>
            <a:ext cx="6862354" cy="3931920"/>
          </a:xfrm>
        </p:spPr>
        <p:txBody>
          <a:bodyPr/>
          <a:lstStyle/>
          <a:p>
            <a:pPr marL="0" indent="0" algn="ctr">
              <a:buClr>
                <a:schemeClr val="accent1">
                  <a:lumMod val="60000"/>
                  <a:lumOff val="40000"/>
                </a:schemeClr>
              </a:buClr>
              <a:buNone/>
              <a:defRPr/>
            </a:pPr>
            <a:r>
              <a:rPr lang="es-ES" sz="2000" b="1" dirty="0"/>
              <a:t>Bipedismo</a:t>
            </a:r>
          </a:p>
          <a:p>
            <a:pPr marL="0" indent="0" algn="ctr">
              <a:buClr>
                <a:schemeClr val="accent1">
                  <a:lumMod val="60000"/>
                  <a:lumOff val="40000"/>
                </a:schemeClr>
              </a:buClr>
              <a:buNone/>
              <a:defRPr/>
            </a:pPr>
            <a:endParaRPr lang="es-ES" b="1" dirty="0"/>
          </a:p>
          <a:p>
            <a:pPr>
              <a:buClr>
                <a:schemeClr val="accent1">
                  <a:lumMod val="60000"/>
                  <a:lumOff val="40000"/>
                </a:schemeClr>
              </a:buClr>
              <a:buFont typeface="Wingdings 3" charset="2"/>
              <a:buChar char=""/>
              <a:defRPr/>
            </a:pPr>
            <a:r>
              <a:rPr lang="es-ES" dirty="0"/>
              <a:t>Tuvo lugar 1.000.000 de años antes a cualquier desarrollo cultural en el mundo. </a:t>
            </a:r>
          </a:p>
          <a:p>
            <a:pPr>
              <a:buClr>
                <a:schemeClr val="accent1">
                  <a:lumMod val="60000"/>
                  <a:lumOff val="40000"/>
                </a:schemeClr>
              </a:buClr>
              <a:buFont typeface="Wingdings 3" charset="2"/>
              <a:buChar char=""/>
              <a:defRPr/>
            </a:pPr>
            <a:r>
              <a:rPr lang="es-ES" dirty="0"/>
              <a:t>Se desplaza con mayor facilidad</a:t>
            </a:r>
          </a:p>
          <a:p>
            <a:pPr>
              <a:buClr>
                <a:schemeClr val="accent1">
                  <a:lumMod val="60000"/>
                  <a:lumOff val="40000"/>
                </a:schemeClr>
              </a:buClr>
              <a:buFont typeface="Wingdings 3" charset="2"/>
              <a:buChar char=""/>
              <a:defRPr/>
            </a:pPr>
            <a:r>
              <a:rPr lang="es-CL" dirty="0"/>
              <a:t>Mejora su visión.</a:t>
            </a:r>
            <a:endParaRPr lang="es-ES" dirty="0"/>
          </a:p>
          <a:p>
            <a:pPr>
              <a:buClr>
                <a:schemeClr val="accent1">
                  <a:lumMod val="60000"/>
                  <a:lumOff val="40000"/>
                </a:schemeClr>
              </a:buClr>
              <a:buFont typeface="Wingdings 3" charset="2"/>
              <a:buChar char=""/>
              <a:defRPr/>
            </a:pPr>
            <a:r>
              <a:rPr lang="es-ES" dirty="0"/>
              <a:t>Tiene sus manos libres.</a:t>
            </a:r>
          </a:p>
          <a:p>
            <a:pPr>
              <a:buClr>
                <a:schemeClr val="accent1">
                  <a:lumMod val="60000"/>
                  <a:lumOff val="40000"/>
                </a:schemeClr>
              </a:buClr>
              <a:buFont typeface="Wingdings 3" charset="2"/>
              <a:buChar char=""/>
              <a:defRPr/>
            </a:pPr>
            <a:r>
              <a:rPr lang="es-ES" dirty="0"/>
              <a:t>Gran cambio en la estructura física.</a:t>
            </a:r>
          </a:p>
          <a:p>
            <a:pPr>
              <a:buClr>
                <a:schemeClr val="accent1">
                  <a:lumMod val="60000"/>
                  <a:lumOff val="40000"/>
                </a:schemeClr>
              </a:buClr>
              <a:buFont typeface="Wingdings 3" charset="2"/>
              <a:buChar char=""/>
              <a:defRPr/>
            </a:pPr>
            <a:r>
              <a:rPr lang="es-ES" dirty="0"/>
              <a:t>Se evidencia una mayor unión entre los especímenes.</a:t>
            </a:r>
          </a:p>
          <a:p>
            <a:pPr>
              <a:buClr>
                <a:schemeClr val="accent1">
                  <a:lumMod val="60000"/>
                  <a:lumOff val="40000"/>
                </a:schemeClr>
              </a:buClr>
              <a:buFont typeface="Wingdings 3" charset="2"/>
              <a:buChar char=""/>
              <a:defRPr/>
            </a:pPr>
            <a:r>
              <a:rPr lang="es-ES" dirty="0"/>
              <a:t>Surge la necesidad de expresarse.</a:t>
            </a:r>
          </a:p>
          <a:p>
            <a:endParaRPr lang="en-US" dirty="0"/>
          </a:p>
        </p:txBody>
      </p:sp>
      <p:pic>
        <p:nvPicPr>
          <p:cNvPr id="9" name="Imagen 8"/>
          <p:cNvPicPr>
            <a:picLocks noChangeAspect="1"/>
          </p:cNvPicPr>
          <p:nvPr/>
        </p:nvPicPr>
        <p:blipFill>
          <a:blip r:embed="rId2"/>
          <a:stretch>
            <a:fillRect/>
          </a:stretch>
        </p:blipFill>
        <p:spPr>
          <a:xfrm>
            <a:off x="8137901" y="3017258"/>
            <a:ext cx="2987299" cy="3017782"/>
          </a:xfrm>
          <a:prstGeom prst="rect">
            <a:avLst/>
          </a:prstGeom>
        </p:spPr>
      </p:pic>
    </p:spTree>
    <p:extLst>
      <p:ext uri="{BB962C8B-B14F-4D97-AF65-F5344CB8AC3E}">
        <p14:creationId xmlns:p14="http://schemas.microsoft.com/office/powerpoint/2010/main" val="4239056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27612" y="666205"/>
            <a:ext cx="6150699" cy="4833257"/>
          </a:xfrm>
        </p:spPr>
        <p:txBody>
          <a:bodyPr>
            <a:normAutofit fontScale="92500"/>
          </a:bodyPr>
          <a:lstStyle/>
          <a:p>
            <a:pPr marL="0" indent="0" algn="ctr">
              <a:buClr>
                <a:schemeClr val="accent1">
                  <a:lumMod val="60000"/>
                  <a:lumOff val="40000"/>
                </a:schemeClr>
              </a:buClr>
              <a:buNone/>
              <a:defRPr/>
            </a:pPr>
            <a:r>
              <a:rPr lang="es-CL" sz="2000" b="1" dirty="0"/>
              <a:t>Liberación de las manos y ampliación de la visión</a:t>
            </a:r>
          </a:p>
          <a:p>
            <a:pPr marL="0" indent="0" algn="just">
              <a:buClr>
                <a:schemeClr val="accent1">
                  <a:lumMod val="60000"/>
                  <a:lumOff val="40000"/>
                </a:schemeClr>
              </a:buClr>
              <a:buNone/>
              <a:defRPr/>
            </a:pPr>
            <a:endParaRPr lang="es-CL" dirty="0"/>
          </a:p>
          <a:p>
            <a:pPr algn="just">
              <a:buClr>
                <a:schemeClr val="accent1">
                  <a:lumMod val="60000"/>
                  <a:lumOff val="40000"/>
                </a:schemeClr>
              </a:buClr>
              <a:buFont typeface="Wingdings" panose="05000000000000000000" pitchFamily="2" charset="2"/>
              <a:buChar char="Ø"/>
              <a:defRPr/>
            </a:pPr>
            <a:r>
              <a:rPr lang="es-ES" sz="1900" dirty="0"/>
              <a:t>El Homo empieza a plantearse qué es lo que puede hacer con sus manos de acuerdo a la que está observando. </a:t>
            </a:r>
          </a:p>
          <a:p>
            <a:pPr algn="just">
              <a:buClr>
                <a:schemeClr val="accent1">
                  <a:lumMod val="60000"/>
                  <a:lumOff val="40000"/>
                </a:schemeClr>
              </a:buClr>
              <a:buFont typeface="Wingdings" panose="05000000000000000000" pitchFamily="2" charset="2"/>
              <a:buChar char="Ø"/>
              <a:defRPr/>
            </a:pPr>
            <a:r>
              <a:rPr lang="es-ES" sz="1900" dirty="0"/>
              <a:t>Se da comienzo a la industria, </a:t>
            </a:r>
            <a:r>
              <a:rPr lang="es-ES" sz="1900" i="1" dirty="0"/>
              <a:t>(entiéndase “industria” como los trabajos que realizará el ser humano para sobrevivir).</a:t>
            </a:r>
          </a:p>
          <a:p>
            <a:pPr algn="just">
              <a:buClr>
                <a:schemeClr val="accent1">
                  <a:lumMod val="60000"/>
                  <a:lumOff val="40000"/>
                </a:schemeClr>
              </a:buClr>
              <a:buFont typeface="Wingdings" panose="05000000000000000000" pitchFamily="2" charset="2"/>
              <a:buChar char="Ø"/>
              <a:defRPr/>
            </a:pPr>
            <a:r>
              <a:rPr lang="es-ES" sz="1900" dirty="0"/>
              <a:t>El proceso de hominización se vincula directamente al nacimiento del lenguaje. Esto permitió que la historia se transmitiera de generación en generación. </a:t>
            </a:r>
          </a:p>
          <a:p>
            <a:pPr algn="just">
              <a:buClr>
                <a:schemeClr val="accent1">
                  <a:lumMod val="60000"/>
                  <a:lumOff val="40000"/>
                </a:schemeClr>
              </a:buClr>
              <a:buFont typeface="Wingdings" panose="05000000000000000000" pitchFamily="2" charset="2"/>
              <a:buChar char="Ø"/>
              <a:defRPr/>
            </a:pPr>
            <a:r>
              <a:rPr lang="es-ES" sz="1900" dirty="0"/>
              <a:t>La forma y el tamaño del cráneo será utilizado para estudiar la evolución de las diferentes especies.</a:t>
            </a:r>
          </a:p>
          <a:p>
            <a:endParaRPr lang="en-US" dirty="0"/>
          </a:p>
        </p:txBody>
      </p:sp>
      <p:pic>
        <p:nvPicPr>
          <p:cNvPr id="4" name="Imagen 3"/>
          <p:cNvPicPr>
            <a:picLocks noChangeAspect="1"/>
          </p:cNvPicPr>
          <p:nvPr/>
        </p:nvPicPr>
        <p:blipFill>
          <a:blip r:embed="rId2"/>
          <a:stretch>
            <a:fillRect/>
          </a:stretch>
        </p:blipFill>
        <p:spPr>
          <a:xfrm>
            <a:off x="7609385" y="1830843"/>
            <a:ext cx="3792041" cy="3078747"/>
          </a:xfrm>
          <a:prstGeom prst="rect">
            <a:avLst/>
          </a:prstGeom>
        </p:spPr>
      </p:pic>
    </p:spTree>
    <p:extLst>
      <p:ext uri="{BB962C8B-B14F-4D97-AF65-F5344CB8AC3E}">
        <p14:creationId xmlns:p14="http://schemas.microsoft.com/office/powerpoint/2010/main" val="1544971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altLang="en-US" b="1" dirty="0"/>
              <a:t>¿CUÁLES SON </a:t>
            </a:r>
            <a:r>
              <a:rPr lang="es-CL" altLang="en-US" b="1" dirty="0" smtClean="0"/>
              <a:t>LAS</a:t>
            </a:r>
            <a:br>
              <a:rPr lang="es-CL" altLang="en-US" b="1" dirty="0" smtClean="0"/>
            </a:br>
            <a:r>
              <a:rPr lang="es-CL" altLang="en-US" b="1" dirty="0" smtClean="0"/>
              <a:t>CARACTERÍSTICAS </a:t>
            </a:r>
            <a:r>
              <a:rPr lang="es-CL" altLang="en-US" b="1" dirty="0"/>
              <a:t>DE LA ESPECIE HUMANA?</a:t>
            </a:r>
            <a:endParaRPr lang="en-US" dirty="0"/>
          </a:p>
        </p:txBody>
      </p:sp>
      <p:sp>
        <p:nvSpPr>
          <p:cNvPr id="3" name="Marcador de contenido 2"/>
          <p:cNvSpPr>
            <a:spLocks noGrp="1"/>
          </p:cNvSpPr>
          <p:nvPr>
            <p:ph idx="1"/>
          </p:nvPr>
        </p:nvSpPr>
        <p:spPr/>
        <p:txBody>
          <a:bodyPr/>
          <a:lstStyle/>
          <a:p>
            <a:pPr algn="just"/>
            <a:r>
              <a:rPr lang="es-CL" altLang="en-US" dirty="0"/>
              <a:t>En primer lugar el manejo y dominio de la técnica como método de vida y supervivencia.</a:t>
            </a:r>
          </a:p>
          <a:p>
            <a:pPr algn="just"/>
            <a:r>
              <a:rPr lang="es-CL" altLang="en-US" dirty="0"/>
              <a:t>La especie humana es capaz de realizar operaciones desde la perspectiva conceptual y simbólica, estas incluyen un sistema de lenguaje muy complejo y sofisticado.</a:t>
            </a:r>
          </a:p>
          <a:p>
            <a:pPr algn="just"/>
            <a:r>
              <a:rPr lang="es-ES" altLang="en-US" dirty="0"/>
              <a:t>El razonamiento abstracto y las capacidades de introspección y especulación son uno de sus rasgos más destacados. </a:t>
            </a:r>
          </a:p>
          <a:p>
            <a:pPr algn="just"/>
            <a:r>
              <a:rPr lang="es-CL" altLang="en-US" dirty="0"/>
              <a:t>El ser humano tiene la capacidad de transmitir información y hábitos por imitación, como también por instrucción, a diferencia de la herencia genética.</a:t>
            </a:r>
          </a:p>
          <a:p>
            <a:pPr algn="just"/>
            <a:r>
              <a:rPr lang="es-CL" altLang="en-US" dirty="0"/>
              <a:t>Puede expresar de manera clara y consiente sus sentimientos.</a:t>
            </a:r>
            <a:endParaRPr lang="es-ES" altLang="en-US" dirty="0"/>
          </a:p>
          <a:p>
            <a:endParaRPr lang="en-US" dirty="0"/>
          </a:p>
        </p:txBody>
      </p:sp>
    </p:spTree>
    <p:extLst>
      <p:ext uri="{BB962C8B-B14F-4D97-AF65-F5344CB8AC3E}">
        <p14:creationId xmlns:p14="http://schemas.microsoft.com/office/powerpoint/2010/main" val="295634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altLang="en-US" b="1" dirty="0"/>
              <a:t>LA EVOLUCIÓN DE LA </a:t>
            </a:r>
            <a:r>
              <a:rPr lang="es-CL" altLang="en-US" b="1" dirty="0" smtClean="0"/>
              <a:t> ESPECIE </a:t>
            </a:r>
            <a:r>
              <a:rPr lang="es-CL" altLang="en-US" b="1" dirty="0"/>
              <a:t>HUMANA</a:t>
            </a:r>
            <a:endParaRPr lang="en-US" dirty="0"/>
          </a:p>
        </p:txBody>
      </p:sp>
      <p:pic>
        <p:nvPicPr>
          <p:cNvPr id="4" name="Marcador de contenido 3"/>
          <p:cNvPicPr>
            <a:picLocks noGrp="1" noChangeAspect="1"/>
          </p:cNvPicPr>
          <p:nvPr>
            <p:ph idx="1"/>
          </p:nvPr>
        </p:nvPicPr>
        <p:blipFill>
          <a:blip r:embed="rId2"/>
          <a:stretch>
            <a:fillRect/>
          </a:stretch>
        </p:blipFill>
        <p:spPr>
          <a:xfrm>
            <a:off x="509451" y="1842408"/>
            <a:ext cx="11090366" cy="4597581"/>
          </a:xfrm>
          <a:prstGeom prst="rect">
            <a:avLst/>
          </a:prstGeom>
        </p:spPr>
      </p:pic>
    </p:spTree>
    <p:extLst>
      <p:ext uri="{BB962C8B-B14F-4D97-AF65-F5344CB8AC3E}">
        <p14:creationId xmlns:p14="http://schemas.microsoft.com/office/powerpoint/2010/main" val="3953397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8469" y="604342"/>
            <a:ext cx="7941840" cy="5300069"/>
          </a:xfrm>
          <a:prstGeom prst="rect">
            <a:avLst/>
          </a:prstGeom>
        </p:spPr>
      </p:pic>
    </p:spTree>
    <p:extLst>
      <p:ext uri="{BB962C8B-B14F-4D97-AF65-F5344CB8AC3E}">
        <p14:creationId xmlns:p14="http://schemas.microsoft.com/office/powerpoint/2010/main" val="2669414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onido grabad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1981" y="3685631"/>
            <a:ext cx="609600" cy="609600"/>
          </a:xfrm>
          <a:prstGeom prst="rect">
            <a:avLst/>
          </a:prstGeom>
          <a:solidFill>
            <a:schemeClr val="accent6">
              <a:lumMod val="60000"/>
              <a:lumOff val="40000"/>
            </a:schemeClr>
          </a:solidFill>
        </p:spPr>
      </p:pic>
      <p:sp>
        <p:nvSpPr>
          <p:cNvPr id="12" name="Marcador de texto 11"/>
          <p:cNvSpPr>
            <a:spLocks noGrp="1"/>
          </p:cNvSpPr>
          <p:nvPr>
            <p:ph type="body" idx="1"/>
          </p:nvPr>
        </p:nvSpPr>
        <p:spPr>
          <a:xfrm>
            <a:off x="1069848" y="2027609"/>
            <a:ext cx="4754880" cy="640080"/>
          </a:xfrm>
        </p:spPr>
        <p:txBody>
          <a:bodyPr>
            <a:noAutofit/>
          </a:bodyPr>
          <a:lstStyle/>
          <a:p>
            <a:r>
              <a:rPr lang="es-ES" sz="4000" b="1" dirty="0" smtClean="0"/>
              <a:t>Escucha</a:t>
            </a:r>
            <a:endParaRPr lang="en-US" sz="4000" b="1" dirty="0"/>
          </a:p>
        </p:txBody>
      </p:sp>
      <p:sp>
        <p:nvSpPr>
          <p:cNvPr id="13" name="Marcador de contenido 12"/>
          <p:cNvSpPr>
            <a:spLocks noGrp="1"/>
          </p:cNvSpPr>
          <p:nvPr>
            <p:ph sz="half" idx="2"/>
          </p:nvPr>
        </p:nvSpPr>
        <p:spPr/>
        <p:txBody>
          <a:bodyPr/>
          <a:lstStyle/>
          <a:p>
            <a:endParaRPr lang="en-US" dirty="0"/>
          </a:p>
        </p:txBody>
      </p:sp>
      <p:sp>
        <p:nvSpPr>
          <p:cNvPr id="14" name="Marcador de texto 13"/>
          <p:cNvSpPr>
            <a:spLocks noGrp="1"/>
          </p:cNvSpPr>
          <p:nvPr>
            <p:ph type="body" sz="quarter" idx="3"/>
          </p:nvPr>
        </p:nvSpPr>
        <p:spPr/>
        <p:txBody>
          <a:bodyPr/>
          <a:lstStyle/>
          <a:p>
            <a:r>
              <a:rPr lang="es-ES" b="1" dirty="0" smtClean="0"/>
              <a:t>Para complementar revisa el siguiente video.</a:t>
            </a:r>
            <a:endParaRPr lang="en-US" b="1" dirty="0"/>
          </a:p>
        </p:txBody>
      </p:sp>
      <p:sp>
        <p:nvSpPr>
          <p:cNvPr id="15" name="Marcador de contenido 14"/>
          <p:cNvSpPr>
            <a:spLocks noGrp="1"/>
          </p:cNvSpPr>
          <p:nvPr>
            <p:ph sz="quarter" idx="4"/>
          </p:nvPr>
        </p:nvSpPr>
        <p:spPr/>
        <p:txBody>
          <a:bodyPr/>
          <a:lstStyle/>
          <a:p>
            <a:r>
              <a:rPr lang="en-US" dirty="0">
                <a:hlinkClick r:id="rId5"/>
              </a:rPr>
              <a:t>https://</a:t>
            </a:r>
            <a:r>
              <a:rPr lang="en-US" dirty="0" smtClean="0">
                <a:hlinkClick r:id="rId5"/>
              </a:rPr>
              <a:t>www.youtube.com/watch?v=728t4Ph4MJg</a:t>
            </a:r>
            <a:endParaRPr lang="en-US" dirty="0" smtClean="0"/>
          </a:p>
          <a:p>
            <a:endParaRPr lang="en-US" dirty="0"/>
          </a:p>
        </p:txBody>
      </p:sp>
      <p:pic>
        <p:nvPicPr>
          <p:cNvPr id="10" name="Imagen 9"/>
          <p:cNvPicPr>
            <a:picLocks noChangeAspect="1"/>
          </p:cNvPicPr>
          <p:nvPr/>
        </p:nvPicPr>
        <p:blipFill>
          <a:blip r:embed="rId6"/>
          <a:stretch>
            <a:fillRect/>
          </a:stretch>
        </p:blipFill>
        <p:spPr>
          <a:xfrm>
            <a:off x="3212097" y="3211286"/>
            <a:ext cx="1359962" cy="1881375"/>
          </a:xfrm>
          <a:prstGeom prst="rect">
            <a:avLst/>
          </a:prstGeom>
        </p:spPr>
      </p:pic>
      <p:pic>
        <p:nvPicPr>
          <p:cNvPr id="11" name="Imagen 10"/>
          <p:cNvPicPr>
            <a:picLocks noChangeAspect="1"/>
          </p:cNvPicPr>
          <p:nvPr/>
        </p:nvPicPr>
        <p:blipFill>
          <a:blip r:embed="rId7"/>
          <a:stretch>
            <a:fillRect/>
          </a:stretch>
        </p:blipFill>
        <p:spPr>
          <a:xfrm>
            <a:off x="7924800" y="4295231"/>
            <a:ext cx="3200400" cy="1428750"/>
          </a:xfrm>
          <a:prstGeom prst="rect">
            <a:avLst/>
          </a:prstGeom>
        </p:spPr>
      </p:pic>
    </p:spTree>
    <p:extLst>
      <p:ext uri="{BB962C8B-B14F-4D97-AF65-F5344CB8AC3E}">
        <p14:creationId xmlns:p14="http://schemas.microsoft.com/office/powerpoint/2010/main" val="4025382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70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dirty="0" smtClean="0"/>
              <a:t>Teorías del poblamiento Americano</a:t>
            </a:r>
            <a:endParaRPr lang="en-US" dirty="0"/>
          </a:p>
        </p:txBody>
      </p:sp>
      <p:pic>
        <p:nvPicPr>
          <p:cNvPr id="4" name="Marcador de contenido 3"/>
          <p:cNvPicPr>
            <a:picLocks noGrp="1" noChangeAspect="1"/>
          </p:cNvPicPr>
          <p:nvPr>
            <p:ph idx="1"/>
          </p:nvPr>
        </p:nvPicPr>
        <p:blipFill>
          <a:blip r:embed="rId2"/>
          <a:stretch>
            <a:fillRect/>
          </a:stretch>
        </p:blipFill>
        <p:spPr>
          <a:xfrm>
            <a:off x="3328176" y="2356432"/>
            <a:ext cx="5535648" cy="3426249"/>
          </a:xfrm>
          <a:prstGeom prst="rect">
            <a:avLst/>
          </a:prstGeom>
        </p:spPr>
      </p:pic>
    </p:spTree>
    <p:extLst>
      <p:ext uri="{BB962C8B-B14F-4D97-AF65-F5344CB8AC3E}">
        <p14:creationId xmlns:p14="http://schemas.microsoft.com/office/powerpoint/2010/main" val="2181792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idx="1"/>
          </p:nvPr>
        </p:nvSpPr>
        <p:spPr/>
        <p:txBody>
          <a:bodyPr/>
          <a:lstStyle/>
          <a:p>
            <a:r>
              <a:rPr lang="es-ES" dirty="0" smtClean="0"/>
              <a:t>Las teorías del </a:t>
            </a:r>
            <a:r>
              <a:rPr lang="es-ES" b="1" dirty="0" smtClean="0"/>
              <a:t>poblamiento </a:t>
            </a:r>
            <a:r>
              <a:rPr lang="es-ES" b="1" dirty="0"/>
              <a:t>de </a:t>
            </a:r>
            <a:r>
              <a:rPr lang="es-ES" b="1" u="sng" dirty="0" smtClean="0">
                <a:solidFill>
                  <a:schemeClr val="accent2">
                    <a:lumMod val="60000"/>
                    <a:lumOff val="40000"/>
                  </a:schemeClr>
                </a:solidFill>
              </a:rPr>
              <a:t>Americano</a:t>
            </a:r>
            <a:r>
              <a:rPr lang="es-ES" b="1" dirty="0" smtClean="0"/>
              <a:t> </a:t>
            </a:r>
            <a:r>
              <a:rPr lang="es-ES" dirty="0" smtClean="0"/>
              <a:t>apuntan</a:t>
            </a:r>
            <a:r>
              <a:rPr lang="es-ES" dirty="0"/>
              <a:t> </a:t>
            </a:r>
            <a:r>
              <a:rPr lang="es-ES" dirty="0"/>
              <a:t>a</a:t>
            </a:r>
            <a:r>
              <a:rPr lang="es-ES" dirty="0" smtClean="0"/>
              <a:t>l </a:t>
            </a:r>
            <a:r>
              <a:rPr lang="es-ES" dirty="0"/>
              <a:t>proceso de dispersión de la </a:t>
            </a:r>
            <a:r>
              <a:rPr lang="es-ES" b="1" dirty="0">
                <a:hlinkClick r:id="rId2" tooltip="Homo sapiens sapiens"/>
              </a:rPr>
              <a:t>especie humana</a:t>
            </a:r>
            <a:r>
              <a:rPr lang="es-ES" dirty="0"/>
              <a:t> en el continente americano. Los estudios científicos afirman que los seres humanos no son originarios de América, y está claro que fue poblada por humanos provenientes de otros lugares.</a:t>
            </a:r>
            <a:endParaRPr lang="en-US" dirty="0"/>
          </a:p>
        </p:txBody>
      </p:sp>
      <p:pic>
        <p:nvPicPr>
          <p:cNvPr id="5" name="Imagen 4"/>
          <p:cNvPicPr>
            <a:picLocks noChangeAspect="1"/>
          </p:cNvPicPr>
          <p:nvPr/>
        </p:nvPicPr>
        <p:blipFill>
          <a:blip r:embed="rId3"/>
          <a:stretch>
            <a:fillRect/>
          </a:stretch>
        </p:blipFill>
        <p:spPr>
          <a:xfrm>
            <a:off x="9296400" y="607392"/>
            <a:ext cx="2430780" cy="2553819"/>
          </a:xfrm>
          <a:prstGeom prst="rect">
            <a:avLst/>
          </a:prstGeom>
        </p:spPr>
      </p:pic>
      <p:sp>
        <p:nvSpPr>
          <p:cNvPr id="4" name="Marcador de texto 3"/>
          <p:cNvSpPr>
            <a:spLocks noGrp="1"/>
          </p:cNvSpPr>
          <p:nvPr>
            <p:ph type="body" sz="half" idx="2"/>
          </p:nvPr>
        </p:nvSpPr>
        <p:spPr/>
        <p:txBody>
          <a:bodyPr>
            <a:normAutofit fontScale="92500"/>
          </a:bodyPr>
          <a:lstStyle/>
          <a:p>
            <a:endParaRPr lang="es-ES" dirty="0" smtClean="0"/>
          </a:p>
          <a:p>
            <a:endParaRPr lang="es-ES" dirty="0"/>
          </a:p>
          <a:p>
            <a:endParaRPr lang="es-ES" dirty="0" smtClean="0"/>
          </a:p>
          <a:p>
            <a:r>
              <a:rPr lang="es-ES" sz="1800" dirty="0" smtClean="0"/>
              <a:t>El </a:t>
            </a:r>
            <a:r>
              <a:rPr lang="es-ES" sz="1800" dirty="0"/>
              <a:t>estrecho de Bering separa América de Asia. La teoría más aceptada indica que por allí entraron los primeros hombres que llegaron a América</a:t>
            </a:r>
            <a:endParaRPr lang="en-US" sz="1800" dirty="0"/>
          </a:p>
        </p:txBody>
      </p:sp>
      <p:pic>
        <p:nvPicPr>
          <p:cNvPr id="6" name="Imagen 5"/>
          <p:cNvPicPr>
            <a:picLocks noChangeAspect="1"/>
          </p:cNvPicPr>
          <p:nvPr/>
        </p:nvPicPr>
        <p:blipFill>
          <a:blip r:embed="rId4"/>
          <a:stretch>
            <a:fillRect/>
          </a:stretch>
        </p:blipFill>
        <p:spPr>
          <a:xfrm>
            <a:off x="2008279" y="2625634"/>
            <a:ext cx="5700300" cy="3336335"/>
          </a:xfrm>
          <a:prstGeom prst="rect">
            <a:avLst/>
          </a:prstGeom>
        </p:spPr>
      </p:pic>
    </p:spTree>
    <p:extLst>
      <p:ext uri="{BB962C8B-B14F-4D97-AF65-F5344CB8AC3E}">
        <p14:creationId xmlns:p14="http://schemas.microsoft.com/office/powerpoint/2010/main" val="3733627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Violeta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TM03457510[[fn=Savon]]</Template>
  <TotalTime>6241</TotalTime>
  <Words>867</Words>
  <Application>Microsoft Office PowerPoint</Application>
  <PresentationFormat>Panorámica</PresentationFormat>
  <Paragraphs>60</Paragraphs>
  <Slides>18</Slides>
  <Notes>0</Notes>
  <HiddenSlides>0</HiddenSlides>
  <MMClips>2</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Century Gothic</vt:lpstr>
      <vt:lpstr>Wingdings</vt:lpstr>
      <vt:lpstr>Wingdings 3</vt:lpstr>
      <vt:lpstr>Savon</vt:lpstr>
      <vt:lpstr>La gran FAMILIA HUMANA </vt:lpstr>
      <vt:lpstr> LAS CARACTERÍSTICAS DE LOS HOMÍNIDOS </vt:lpstr>
      <vt:lpstr>Presentación de PowerPoint</vt:lpstr>
      <vt:lpstr>¿CUÁLES SON LAS CARACTERÍSTICAS DE LA ESPECIE HUMANA?</vt:lpstr>
      <vt:lpstr>LA EVOLUCIÓN DE LA  ESPECIE HUMANA</vt:lpstr>
      <vt:lpstr>Presentación de PowerPoint</vt:lpstr>
      <vt:lpstr>Presentación de PowerPoint</vt:lpstr>
      <vt:lpstr>Teorías del poblamiento Americano</vt:lpstr>
      <vt:lpstr>Presentación de PowerPoint</vt:lpstr>
      <vt:lpstr>¿CUÁLES SON LAS TEORÍAS DEL POBLAMIENTO DEL  CONTINENTE AMERICANO?</vt:lpstr>
      <vt:lpstr>TEORÍA ASIÁTICA</vt:lpstr>
      <vt:lpstr>TEORÍA OCEÁNICA O MULTIÉTNICA (Paul Rivet)</vt:lpstr>
      <vt:lpstr>TEORÍA AUSTRALIANA (Méndez Correa)</vt:lpstr>
      <vt:lpstr>TEORÍA AUTÓCTONA (Florentino Ameghino)</vt:lpstr>
      <vt:lpstr>Presentación de PowerPoint</vt:lpstr>
      <vt:lpstr>RUTAS PARA EL POBLAMIENTO AMERICANO</vt:lpstr>
      <vt:lpstr>Presentación de PowerPoint</vt:lpstr>
      <vt:lpstr>Instrucciones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Paleolítico</dc:title>
  <dc:creator>Usuario de Windows</dc:creator>
  <cp:lastModifiedBy>Usuario de Windows</cp:lastModifiedBy>
  <cp:revision>29</cp:revision>
  <dcterms:created xsi:type="dcterms:W3CDTF">2020-04-22T22:15:06Z</dcterms:created>
  <dcterms:modified xsi:type="dcterms:W3CDTF">2020-04-27T06:16:39Z</dcterms:modified>
</cp:coreProperties>
</file>